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6" r:id="rId2"/>
    <p:sldId id="275" r:id="rId3"/>
    <p:sldId id="277" r:id="rId4"/>
    <p:sldId id="278" r:id="rId5"/>
    <p:sldId id="279" r:id="rId6"/>
  </p:sldIdLst>
  <p:sldSz cx="111125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A765"/>
    <a:srgbClr val="10241B"/>
    <a:srgbClr val="7F6632"/>
    <a:srgbClr val="611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32" autoAdjust="0"/>
    <p:restoredTop sz="94674"/>
  </p:normalViewPr>
  <p:slideViewPr>
    <p:cSldViewPr snapToGrid="0" snapToObjects="1">
      <p:cViewPr varScale="1">
        <p:scale>
          <a:sx n="74" d="100"/>
          <a:sy n="74" d="100"/>
        </p:scale>
        <p:origin x="107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9063" y="1122363"/>
            <a:ext cx="8334375" cy="2387600"/>
          </a:xfrm>
        </p:spPr>
        <p:txBody>
          <a:bodyPr anchor="b"/>
          <a:lstStyle>
            <a:lvl1pPr algn="ctr">
              <a:defRPr sz="546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9063" y="3602038"/>
            <a:ext cx="8334375" cy="1655762"/>
          </a:xfrm>
        </p:spPr>
        <p:txBody>
          <a:bodyPr/>
          <a:lstStyle>
            <a:lvl1pPr marL="0" indent="0" algn="ctr">
              <a:buNone/>
              <a:defRPr sz="2188"/>
            </a:lvl1pPr>
            <a:lvl2pPr marL="416738" indent="0" algn="ctr">
              <a:buNone/>
              <a:defRPr sz="1823"/>
            </a:lvl2pPr>
            <a:lvl3pPr marL="833476" indent="0" algn="ctr">
              <a:buNone/>
              <a:defRPr sz="1641"/>
            </a:lvl3pPr>
            <a:lvl4pPr marL="1250213" indent="0" algn="ctr">
              <a:buNone/>
              <a:defRPr sz="1458"/>
            </a:lvl4pPr>
            <a:lvl5pPr marL="1666951" indent="0" algn="ctr">
              <a:buNone/>
              <a:defRPr sz="1458"/>
            </a:lvl5pPr>
            <a:lvl6pPr marL="2083689" indent="0" algn="ctr">
              <a:buNone/>
              <a:defRPr sz="1458"/>
            </a:lvl6pPr>
            <a:lvl7pPr marL="2500427" indent="0" algn="ctr">
              <a:buNone/>
              <a:defRPr sz="1458"/>
            </a:lvl7pPr>
            <a:lvl8pPr marL="2917165" indent="0" algn="ctr">
              <a:buNone/>
              <a:defRPr sz="1458"/>
            </a:lvl8pPr>
            <a:lvl9pPr marL="3333902" indent="0" algn="ctr">
              <a:buNone/>
              <a:defRPr sz="145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87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2383" y="365125"/>
            <a:ext cx="2396133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3984" y="365125"/>
            <a:ext cx="7049492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9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3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197" y="1709739"/>
            <a:ext cx="9584531" cy="2852737"/>
          </a:xfrm>
        </p:spPr>
        <p:txBody>
          <a:bodyPr anchor="b"/>
          <a:lstStyle>
            <a:lvl1pPr>
              <a:defRPr sz="546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197" y="4589464"/>
            <a:ext cx="9584531" cy="1500187"/>
          </a:xfrm>
        </p:spPr>
        <p:txBody>
          <a:bodyPr/>
          <a:lstStyle>
            <a:lvl1pPr marL="0" indent="0">
              <a:buNone/>
              <a:defRPr sz="2188">
                <a:solidFill>
                  <a:schemeClr val="tx1">
                    <a:tint val="75000"/>
                  </a:schemeClr>
                </a:solidFill>
              </a:defRPr>
            </a:lvl1pPr>
            <a:lvl2pPr marL="416738" indent="0">
              <a:buNone/>
              <a:defRPr sz="1823">
                <a:solidFill>
                  <a:schemeClr val="tx1">
                    <a:tint val="75000"/>
                  </a:schemeClr>
                </a:solidFill>
              </a:defRPr>
            </a:lvl2pPr>
            <a:lvl3pPr marL="833476" indent="0">
              <a:buNone/>
              <a:defRPr sz="1641">
                <a:solidFill>
                  <a:schemeClr val="tx1">
                    <a:tint val="75000"/>
                  </a:schemeClr>
                </a:solidFill>
              </a:defRPr>
            </a:lvl3pPr>
            <a:lvl4pPr marL="1250213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4pPr>
            <a:lvl5pPr marL="1666951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5pPr>
            <a:lvl6pPr marL="2083689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6pPr>
            <a:lvl7pPr marL="2500427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7pPr>
            <a:lvl8pPr marL="2917165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8pPr>
            <a:lvl9pPr marL="3333902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96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3984" y="1825625"/>
            <a:ext cx="4722813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25703" y="1825625"/>
            <a:ext cx="4722813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68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432" y="365126"/>
            <a:ext cx="958453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432" y="1681163"/>
            <a:ext cx="4701108" cy="823912"/>
          </a:xfrm>
        </p:spPr>
        <p:txBody>
          <a:bodyPr anchor="b"/>
          <a:lstStyle>
            <a:lvl1pPr marL="0" indent="0">
              <a:buNone/>
              <a:defRPr sz="2188" b="1"/>
            </a:lvl1pPr>
            <a:lvl2pPr marL="416738" indent="0">
              <a:buNone/>
              <a:defRPr sz="1823" b="1"/>
            </a:lvl2pPr>
            <a:lvl3pPr marL="833476" indent="0">
              <a:buNone/>
              <a:defRPr sz="1641" b="1"/>
            </a:lvl3pPr>
            <a:lvl4pPr marL="1250213" indent="0">
              <a:buNone/>
              <a:defRPr sz="1458" b="1"/>
            </a:lvl4pPr>
            <a:lvl5pPr marL="1666951" indent="0">
              <a:buNone/>
              <a:defRPr sz="1458" b="1"/>
            </a:lvl5pPr>
            <a:lvl6pPr marL="2083689" indent="0">
              <a:buNone/>
              <a:defRPr sz="1458" b="1"/>
            </a:lvl6pPr>
            <a:lvl7pPr marL="2500427" indent="0">
              <a:buNone/>
              <a:defRPr sz="1458" b="1"/>
            </a:lvl7pPr>
            <a:lvl8pPr marL="2917165" indent="0">
              <a:buNone/>
              <a:defRPr sz="1458" b="1"/>
            </a:lvl8pPr>
            <a:lvl9pPr marL="3333902" indent="0">
              <a:buNone/>
              <a:defRPr sz="145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32" y="2505075"/>
            <a:ext cx="470110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5703" y="1681163"/>
            <a:ext cx="4724260" cy="823912"/>
          </a:xfrm>
        </p:spPr>
        <p:txBody>
          <a:bodyPr anchor="b"/>
          <a:lstStyle>
            <a:lvl1pPr marL="0" indent="0">
              <a:buNone/>
              <a:defRPr sz="2188" b="1"/>
            </a:lvl1pPr>
            <a:lvl2pPr marL="416738" indent="0">
              <a:buNone/>
              <a:defRPr sz="1823" b="1"/>
            </a:lvl2pPr>
            <a:lvl3pPr marL="833476" indent="0">
              <a:buNone/>
              <a:defRPr sz="1641" b="1"/>
            </a:lvl3pPr>
            <a:lvl4pPr marL="1250213" indent="0">
              <a:buNone/>
              <a:defRPr sz="1458" b="1"/>
            </a:lvl4pPr>
            <a:lvl5pPr marL="1666951" indent="0">
              <a:buNone/>
              <a:defRPr sz="1458" b="1"/>
            </a:lvl5pPr>
            <a:lvl6pPr marL="2083689" indent="0">
              <a:buNone/>
              <a:defRPr sz="1458" b="1"/>
            </a:lvl6pPr>
            <a:lvl7pPr marL="2500427" indent="0">
              <a:buNone/>
              <a:defRPr sz="1458" b="1"/>
            </a:lvl7pPr>
            <a:lvl8pPr marL="2917165" indent="0">
              <a:buNone/>
              <a:defRPr sz="1458" b="1"/>
            </a:lvl8pPr>
            <a:lvl9pPr marL="3333902" indent="0">
              <a:buNone/>
              <a:defRPr sz="145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25703" y="2505075"/>
            <a:ext cx="472426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8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9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16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432" y="457200"/>
            <a:ext cx="3584070" cy="1600200"/>
          </a:xfrm>
        </p:spPr>
        <p:txBody>
          <a:bodyPr anchor="b"/>
          <a:lstStyle>
            <a:lvl1pPr>
              <a:defRPr sz="29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260" y="987426"/>
            <a:ext cx="5625703" cy="4873625"/>
          </a:xfrm>
        </p:spPr>
        <p:txBody>
          <a:bodyPr/>
          <a:lstStyle>
            <a:lvl1pPr>
              <a:defRPr sz="2917"/>
            </a:lvl1pPr>
            <a:lvl2pPr>
              <a:defRPr sz="2552"/>
            </a:lvl2pPr>
            <a:lvl3pPr>
              <a:defRPr sz="2188"/>
            </a:lvl3pPr>
            <a:lvl4pPr>
              <a:defRPr sz="1823"/>
            </a:lvl4pPr>
            <a:lvl5pPr>
              <a:defRPr sz="1823"/>
            </a:lvl5pPr>
            <a:lvl6pPr>
              <a:defRPr sz="1823"/>
            </a:lvl6pPr>
            <a:lvl7pPr>
              <a:defRPr sz="1823"/>
            </a:lvl7pPr>
            <a:lvl8pPr>
              <a:defRPr sz="1823"/>
            </a:lvl8pPr>
            <a:lvl9pPr>
              <a:defRPr sz="182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432" y="2057400"/>
            <a:ext cx="3584070" cy="3811588"/>
          </a:xfrm>
        </p:spPr>
        <p:txBody>
          <a:bodyPr/>
          <a:lstStyle>
            <a:lvl1pPr marL="0" indent="0">
              <a:buNone/>
              <a:defRPr sz="1458"/>
            </a:lvl1pPr>
            <a:lvl2pPr marL="416738" indent="0">
              <a:buNone/>
              <a:defRPr sz="1276"/>
            </a:lvl2pPr>
            <a:lvl3pPr marL="833476" indent="0">
              <a:buNone/>
              <a:defRPr sz="1094"/>
            </a:lvl3pPr>
            <a:lvl4pPr marL="1250213" indent="0">
              <a:buNone/>
              <a:defRPr sz="912"/>
            </a:lvl4pPr>
            <a:lvl5pPr marL="1666951" indent="0">
              <a:buNone/>
              <a:defRPr sz="912"/>
            </a:lvl5pPr>
            <a:lvl6pPr marL="2083689" indent="0">
              <a:buNone/>
              <a:defRPr sz="912"/>
            </a:lvl6pPr>
            <a:lvl7pPr marL="2500427" indent="0">
              <a:buNone/>
              <a:defRPr sz="912"/>
            </a:lvl7pPr>
            <a:lvl8pPr marL="2917165" indent="0">
              <a:buNone/>
              <a:defRPr sz="912"/>
            </a:lvl8pPr>
            <a:lvl9pPr marL="3333902" indent="0">
              <a:buNone/>
              <a:defRPr sz="91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21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432" y="457200"/>
            <a:ext cx="3584070" cy="1600200"/>
          </a:xfrm>
        </p:spPr>
        <p:txBody>
          <a:bodyPr anchor="b"/>
          <a:lstStyle>
            <a:lvl1pPr>
              <a:defRPr sz="29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4260" y="987426"/>
            <a:ext cx="5625703" cy="4873625"/>
          </a:xfrm>
        </p:spPr>
        <p:txBody>
          <a:bodyPr anchor="t"/>
          <a:lstStyle>
            <a:lvl1pPr marL="0" indent="0">
              <a:buNone/>
              <a:defRPr sz="2917"/>
            </a:lvl1pPr>
            <a:lvl2pPr marL="416738" indent="0">
              <a:buNone/>
              <a:defRPr sz="2552"/>
            </a:lvl2pPr>
            <a:lvl3pPr marL="833476" indent="0">
              <a:buNone/>
              <a:defRPr sz="2188"/>
            </a:lvl3pPr>
            <a:lvl4pPr marL="1250213" indent="0">
              <a:buNone/>
              <a:defRPr sz="1823"/>
            </a:lvl4pPr>
            <a:lvl5pPr marL="1666951" indent="0">
              <a:buNone/>
              <a:defRPr sz="1823"/>
            </a:lvl5pPr>
            <a:lvl6pPr marL="2083689" indent="0">
              <a:buNone/>
              <a:defRPr sz="1823"/>
            </a:lvl6pPr>
            <a:lvl7pPr marL="2500427" indent="0">
              <a:buNone/>
              <a:defRPr sz="1823"/>
            </a:lvl7pPr>
            <a:lvl8pPr marL="2917165" indent="0">
              <a:buNone/>
              <a:defRPr sz="1823"/>
            </a:lvl8pPr>
            <a:lvl9pPr marL="3333902" indent="0">
              <a:buNone/>
              <a:defRPr sz="182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432" y="2057400"/>
            <a:ext cx="3584070" cy="3811588"/>
          </a:xfrm>
        </p:spPr>
        <p:txBody>
          <a:bodyPr/>
          <a:lstStyle>
            <a:lvl1pPr marL="0" indent="0">
              <a:buNone/>
              <a:defRPr sz="1458"/>
            </a:lvl1pPr>
            <a:lvl2pPr marL="416738" indent="0">
              <a:buNone/>
              <a:defRPr sz="1276"/>
            </a:lvl2pPr>
            <a:lvl3pPr marL="833476" indent="0">
              <a:buNone/>
              <a:defRPr sz="1094"/>
            </a:lvl3pPr>
            <a:lvl4pPr marL="1250213" indent="0">
              <a:buNone/>
              <a:defRPr sz="912"/>
            </a:lvl4pPr>
            <a:lvl5pPr marL="1666951" indent="0">
              <a:buNone/>
              <a:defRPr sz="912"/>
            </a:lvl5pPr>
            <a:lvl6pPr marL="2083689" indent="0">
              <a:buNone/>
              <a:defRPr sz="912"/>
            </a:lvl6pPr>
            <a:lvl7pPr marL="2500427" indent="0">
              <a:buNone/>
              <a:defRPr sz="912"/>
            </a:lvl7pPr>
            <a:lvl8pPr marL="2917165" indent="0">
              <a:buNone/>
              <a:defRPr sz="912"/>
            </a:lvl8pPr>
            <a:lvl9pPr marL="3333902" indent="0">
              <a:buNone/>
              <a:defRPr sz="91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5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3985" y="365126"/>
            <a:ext cx="95845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3985" y="1825625"/>
            <a:ext cx="95845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3984" y="6356351"/>
            <a:ext cx="25003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C37EE-CE53-D147-B8A8-1C01F07547C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1016" y="6356351"/>
            <a:ext cx="37504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203" y="6356351"/>
            <a:ext cx="25003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33476" rtl="0" eaLnBrk="1" latinLnBrk="0" hangingPunct="1">
        <a:lnSpc>
          <a:spcPct val="90000"/>
        </a:lnSpc>
        <a:spcBef>
          <a:spcPct val="0"/>
        </a:spcBef>
        <a:buNone/>
        <a:defRPr sz="40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8369" indent="-208369" algn="l" defTabSz="833476" rtl="0" eaLnBrk="1" latinLnBrk="0" hangingPunct="1">
        <a:lnSpc>
          <a:spcPct val="90000"/>
        </a:lnSpc>
        <a:spcBef>
          <a:spcPts val="912"/>
        </a:spcBef>
        <a:buFont typeface="Arial" panose="020B0604020202020204" pitchFamily="34" charset="0"/>
        <a:buChar char="•"/>
        <a:defRPr sz="2552" kern="1200">
          <a:solidFill>
            <a:schemeClr val="tx1"/>
          </a:solidFill>
          <a:latin typeface="+mn-lt"/>
          <a:ea typeface="+mn-ea"/>
          <a:cs typeface="+mn-cs"/>
        </a:defRPr>
      </a:lvl1pPr>
      <a:lvl2pPr marL="625107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2188" kern="1200">
          <a:solidFill>
            <a:schemeClr val="tx1"/>
          </a:solidFill>
          <a:latin typeface="+mn-lt"/>
          <a:ea typeface="+mn-ea"/>
          <a:cs typeface="+mn-cs"/>
        </a:defRPr>
      </a:lvl2pPr>
      <a:lvl3pPr marL="1041845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823" kern="1200">
          <a:solidFill>
            <a:schemeClr val="tx1"/>
          </a:solidFill>
          <a:latin typeface="+mn-lt"/>
          <a:ea typeface="+mn-ea"/>
          <a:cs typeface="+mn-cs"/>
        </a:defRPr>
      </a:lvl3pPr>
      <a:lvl4pPr marL="1458582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1" kern="1200">
          <a:solidFill>
            <a:schemeClr val="tx1"/>
          </a:solidFill>
          <a:latin typeface="+mn-lt"/>
          <a:ea typeface="+mn-ea"/>
          <a:cs typeface="+mn-cs"/>
        </a:defRPr>
      </a:lvl4pPr>
      <a:lvl5pPr marL="1875320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1" kern="1200">
          <a:solidFill>
            <a:schemeClr val="tx1"/>
          </a:solidFill>
          <a:latin typeface="+mn-lt"/>
          <a:ea typeface="+mn-ea"/>
          <a:cs typeface="+mn-cs"/>
        </a:defRPr>
      </a:lvl5pPr>
      <a:lvl6pPr marL="2292058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1" kern="1200">
          <a:solidFill>
            <a:schemeClr val="tx1"/>
          </a:solidFill>
          <a:latin typeface="+mn-lt"/>
          <a:ea typeface="+mn-ea"/>
          <a:cs typeface="+mn-cs"/>
        </a:defRPr>
      </a:lvl6pPr>
      <a:lvl7pPr marL="2708796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1" kern="1200">
          <a:solidFill>
            <a:schemeClr val="tx1"/>
          </a:solidFill>
          <a:latin typeface="+mn-lt"/>
          <a:ea typeface="+mn-ea"/>
          <a:cs typeface="+mn-cs"/>
        </a:defRPr>
      </a:lvl7pPr>
      <a:lvl8pPr marL="3125534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1" kern="1200">
          <a:solidFill>
            <a:schemeClr val="tx1"/>
          </a:solidFill>
          <a:latin typeface="+mn-lt"/>
          <a:ea typeface="+mn-ea"/>
          <a:cs typeface="+mn-cs"/>
        </a:defRPr>
      </a:lvl8pPr>
      <a:lvl9pPr marL="3542271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1pPr>
      <a:lvl2pPr marL="416738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2pPr>
      <a:lvl3pPr marL="833476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3pPr>
      <a:lvl4pPr marL="1250213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4pPr>
      <a:lvl5pPr marL="1666951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5pPr>
      <a:lvl6pPr marL="2083689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6pPr>
      <a:lvl7pPr marL="2500427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7pPr>
      <a:lvl8pPr marL="2917165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8pPr>
      <a:lvl9pPr marL="3333902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98F6326-E2BA-9646-AD47-CFB4737A2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1597" y="6239275"/>
            <a:ext cx="1734111" cy="4239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B90C74-D4F4-2947-A857-2ECFF358CEDE}"/>
              </a:ext>
            </a:extLst>
          </p:cNvPr>
          <p:cNvSpPr txBox="1"/>
          <p:nvPr/>
        </p:nvSpPr>
        <p:spPr>
          <a:xfrm>
            <a:off x="4605094" y="527284"/>
            <a:ext cx="593681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Lunch Menu: Week Commencing 2nd June 2025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599AA72-EF1C-1046-83BF-FEBFF4858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759895"/>
              </p:ext>
            </p:extLst>
          </p:nvPr>
        </p:nvGraphicFramePr>
        <p:xfrm>
          <a:off x="624468" y="1114492"/>
          <a:ext cx="10065094" cy="479788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8183">
                  <a:extLst>
                    <a:ext uri="{9D8B030D-6E8A-4147-A177-3AD203B41FA5}">
                      <a16:colId xmlns:a16="http://schemas.microsoft.com/office/drawing/2014/main" val="717078452"/>
                    </a:ext>
                  </a:extLst>
                </a:gridCol>
                <a:gridCol w="1708915">
                  <a:extLst>
                    <a:ext uri="{9D8B030D-6E8A-4147-A177-3AD203B41FA5}">
                      <a16:colId xmlns:a16="http://schemas.microsoft.com/office/drawing/2014/main" val="96244333"/>
                    </a:ext>
                  </a:extLst>
                </a:gridCol>
                <a:gridCol w="1540562">
                  <a:extLst>
                    <a:ext uri="{9D8B030D-6E8A-4147-A177-3AD203B41FA5}">
                      <a16:colId xmlns:a16="http://schemas.microsoft.com/office/drawing/2014/main" val="2638015320"/>
                    </a:ext>
                  </a:extLst>
                </a:gridCol>
                <a:gridCol w="250593">
                  <a:extLst>
                    <a:ext uri="{9D8B030D-6E8A-4147-A177-3AD203B41FA5}">
                      <a16:colId xmlns:a16="http://schemas.microsoft.com/office/drawing/2014/main" val="695999807"/>
                    </a:ext>
                  </a:extLst>
                </a:gridCol>
                <a:gridCol w="1721860">
                  <a:extLst>
                    <a:ext uri="{9D8B030D-6E8A-4147-A177-3AD203B41FA5}">
                      <a16:colId xmlns:a16="http://schemas.microsoft.com/office/drawing/2014/main" val="2145883539"/>
                    </a:ext>
                  </a:extLst>
                </a:gridCol>
                <a:gridCol w="1736467">
                  <a:extLst>
                    <a:ext uri="{9D8B030D-6E8A-4147-A177-3AD203B41FA5}">
                      <a16:colId xmlns:a16="http://schemas.microsoft.com/office/drawing/2014/main" val="1848001509"/>
                    </a:ext>
                  </a:extLst>
                </a:gridCol>
                <a:gridCol w="1588514">
                  <a:extLst>
                    <a:ext uri="{9D8B030D-6E8A-4147-A177-3AD203B41FA5}">
                      <a16:colId xmlns:a16="http://schemas.microsoft.com/office/drawing/2014/main" val="1982145179"/>
                    </a:ext>
                  </a:extLst>
                </a:gridCol>
              </a:tblGrid>
              <a:tr h="429554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rgbClr val="C7A765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C7A765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242052"/>
                  </a:ext>
                </a:extLst>
              </a:tr>
              <a:tr h="328763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SOUP OF THE DAY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7F6632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</a:rPr>
                        <a:t> All our soups are homemade served with Hand made bread (Gluten Free available upon request)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5802945"/>
                  </a:ext>
                </a:extLst>
              </a:tr>
              <a:tr h="606860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Pasta bar with choice of sauces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Butcher's sausages with mash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/>
                          <a:cs typeface="Microsoft Sans Serif"/>
                        </a:rPr>
                        <a:t> Beef </a:t>
                      </a:r>
                      <a:r>
                        <a:rPr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/>
                          <a:cs typeface="Microsoft Sans Serif"/>
                        </a:rPr>
                        <a:t>Bolognese</a:t>
                      </a:r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Butchers Sausages with winter vegetable mash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Chicken Burritos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Fish Fingers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547348"/>
                  </a:ext>
                </a:extLst>
              </a:tr>
              <a:tr h="868838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 VEGETARIAN and VEGAN 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Vegetable frittata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Jacket potato with beans, cheese or tuna mayo 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0" i="0" u="none" dirty="0"/>
                        <a:t>Sweetcorn Fritter, tomato salsa and guacamole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Jacket Potato with Beans and cheese or tuna mayo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Thai green curry and rice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Vegan Fish Fingers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51497"/>
                  </a:ext>
                </a:extLst>
              </a:tr>
              <a:tr h="991673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ON THE SIDE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Tomato sauce, cheese sauce, pesto and mixed vegetables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 Mash, peas and gravy 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Garlic bread, carrots and peas with </a:t>
                      </a:r>
                      <a:r>
                        <a:rPr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/>
                          <a:cs typeface="Microsoft Sans Serif"/>
                        </a:rPr>
                        <a:t>Penne pasta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Root vegetable mash, peas and gravy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Rice, Sour cream and  sweetcorn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Oven chips, low sugar baked beans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and peas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645285"/>
                  </a:ext>
                </a:extLst>
              </a:tr>
              <a:tr h="682058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SOMETHING SWEET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241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Sprinkle cake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Don’s Cookie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of the Day</a:t>
                      </a:r>
                      <a:endParaRPr lang="en-GB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Don’s Cookie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of the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Apple crumble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and custard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Chocolate Brownie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248805"/>
                  </a:ext>
                </a:extLst>
              </a:tr>
              <a:tr h="710171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DESSERT POTS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0241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selection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  <a:p>
                      <a:endParaRPr lang="en-GB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722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F7C2428-0E6D-864D-BA92-10FF385C6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18" y="273885"/>
            <a:ext cx="2586265" cy="65538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B172E2-3727-B248-A5C8-568D6F4B193D}"/>
              </a:ext>
            </a:extLst>
          </p:cNvPr>
          <p:cNvSpPr/>
          <p:nvPr/>
        </p:nvSpPr>
        <p:spPr>
          <a:xfrm>
            <a:off x="625019" y="1114491"/>
            <a:ext cx="10064551" cy="4797889"/>
          </a:xfrm>
          <a:prstGeom prst="rect">
            <a:avLst/>
          </a:prstGeom>
          <a:noFill/>
          <a:ln w="19050">
            <a:solidFill>
              <a:srgbClr val="C7A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62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98F6326-E2BA-9646-AD47-CFB4737A2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1597" y="6239275"/>
            <a:ext cx="1734111" cy="4239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B90C74-D4F4-2947-A857-2ECFF358CEDE}"/>
              </a:ext>
            </a:extLst>
          </p:cNvPr>
          <p:cNvSpPr txBox="1"/>
          <p:nvPr/>
        </p:nvSpPr>
        <p:spPr>
          <a:xfrm>
            <a:off x="4605094" y="489577"/>
            <a:ext cx="593681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Lunch Menu: Week Commencing 9th June 2025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599AA72-EF1C-1046-83BF-FEBFF4858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288279"/>
              </p:ext>
            </p:extLst>
          </p:nvPr>
        </p:nvGraphicFramePr>
        <p:xfrm>
          <a:off x="625019" y="1184858"/>
          <a:ext cx="10016251" cy="477985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4075">
                  <a:extLst>
                    <a:ext uri="{9D8B030D-6E8A-4147-A177-3AD203B41FA5}">
                      <a16:colId xmlns:a16="http://schemas.microsoft.com/office/drawing/2014/main" val="717078452"/>
                    </a:ext>
                  </a:extLst>
                </a:gridCol>
                <a:gridCol w="1772911">
                  <a:extLst>
                    <a:ext uri="{9D8B030D-6E8A-4147-A177-3AD203B41FA5}">
                      <a16:colId xmlns:a16="http://schemas.microsoft.com/office/drawing/2014/main" val="96244333"/>
                    </a:ext>
                  </a:extLst>
                </a:gridCol>
                <a:gridCol w="1729889">
                  <a:extLst>
                    <a:ext uri="{9D8B030D-6E8A-4147-A177-3AD203B41FA5}">
                      <a16:colId xmlns:a16="http://schemas.microsoft.com/office/drawing/2014/main" val="2638015320"/>
                    </a:ext>
                  </a:extLst>
                </a:gridCol>
                <a:gridCol w="1694513">
                  <a:extLst>
                    <a:ext uri="{9D8B030D-6E8A-4147-A177-3AD203B41FA5}">
                      <a16:colId xmlns:a16="http://schemas.microsoft.com/office/drawing/2014/main" val="2145883539"/>
                    </a:ext>
                  </a:extLst>
                </a:gridCol>
                <a:gridCol w="1720645">
                  <a:extLst>
                    <a:ext uri="{9D8B030D-6E8A-4147-A177-3AD203B41FA5}">
                      <a16:colId xmlns:a16="http://schemas.microsoft.com/office/drawing/2014/main" val="1848001509"/>
                    </a:ext>
                  </a:extLst>
                </a:gridCol>
                <a:gridCol w="1584218">
                  <a:extLst>
                    <a:ext uri="{9D8B030D-6E8A-4147-A177-3AD203B41FA5}">
                      <a16:colId xmlns:a16="http://schemas.microsoft.com/office/drawing/2014/main" val="1982145179"/>
                    </a:ext>
                  </a:extLst>
                </a:gridCol>
              </a:tblGrid>
              <a:tr h="363788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rgbClr val="C7A765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242052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SOUP OF THE DAY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7F663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All our soups are homemade served with Hand made bread (Gluten Free available upon request)</a:t>
                      </a:r>
                      <a:endParaRPr lang="en-GB" sz="1200" dirty="0">
                        <a:solidFill>
                          <a:srgbClr val="7F6632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5802945"/>
                  </a:ext>
                </a:extLst>
              </a:tr>
              <a:tr h="687589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Pasta bar with choice of sauces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Chicken curry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Beef Bolognese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Roast of the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Oven Baked Battered Pollock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547348"/>
                  </a:ext>
                </a:extLst>
              </a:tr>
              <a:tr h="971574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 VEGETARIAN and VEGAN 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Vegetable chilli and rice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it-IT" sz="1400" b="0" i="0" dirty="0">
                          <a:solidFill>
                            <a:srgbClr val="333333"/>
                          </a:solidFill>
                          <a:effectLst/>
                          <a:latin typeface="unit-slab"/>
                        </a:rPr>
                        <a:t>Spinach, sweet potato &amp; lentil dhal, rice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Gnocchi bake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Sweetcorn fritters,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guacamole, sour cream and salsa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Vegan Fish Fingers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51497"/>
                  </a:ext>
                </a:extLst>
              </a:tr>
              <a:tr h="990021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ON THE SIDE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Tomato sauce, cheese sauce, pesto and mixed vegetables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Rice,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peas and naan bread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 Whole wheat pasta and mixed vegetable and parmesan cheese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Roast potatoes potatoes, cabbage, carrots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Roasted new potatoes, peas and sweetcorn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645285"/>
                  </a:ext>
                </a:extLst>
              </a:tr>
              <a:tr h="870195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SOMETHING SWEET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241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Flapjack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Don’s cookie of the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Iced chocolate sponge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Blondie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248805"/>
                  </a:ext>
                </a:extLst>
              </a:tr>
              <a:tr h="601443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DESSERT POTS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0241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selection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722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F7C2428-0E6D-864D-BA92-10FF385C6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18" y="273885"/>
            <a:ext cx="2586265" cy="65538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B172E2-3727-B248-A5C8-568D6F4B193D}"/>
              </a:ext>
            </a:extLst>
          </p:cNvPr>
          <p:cNvSpPr/>
          <p:nvPr/>
        </p:nvSpPr>
        <p:spPr>
          <a:xfrm>
            <a:off x="625019" y="1184858"/>
            <a:ext cx="10015701" cy="4779854"/>
          </a:xfrm>
          <a:prstGeom prst="rect">
            <a:avLst/>
          </a:prstGeom>
          <a:noFill/>
          <a:ln w="19050">
            <a:solidFill>
              <a:srgbClr val="C7A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45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98F6326-E2BA-9646-AD47-CFB4737A2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1597" y="6239275"/>
            <a:ext cx="1734111" cy="4239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B90C74-D4F4-2947-A857-2ECFF358CEDE}"/>
              </a:ext>
            </a:extLst>
          </p:cNvPr>
          <p:cNvSpPr txBox="1"/>
          <p:nvPr/>
        </p:nvSpPr>
        <p:spPr>
          <a:xfrm>
            <a:off x="4605094" y="527284"/>
            <a:ext cx="593681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Lunch Menu: Week Commencing 16th June 2025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599AA72-EF1C-1046-83BF-FEBFF4858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85754"/>
              </p:ext>
            </p:extLst>
          </p:nvPr>
        </p:nvGraphicFramePr>
        <p:xfrm>
          <a:off x="624469" y="1147151"/>
          <a:ext cx="10016251" cy="4972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4075">
                  <a:extLst>
                    <a:ext uri="{9D8B030D-6E8A-4147-A177-3AD203B41FA5}">
                      <a16:colId xmlns:a16="http://schemas.microsoft.com/office/drawing/2014/main" val="717078452"/>
                    </a:ext>
                  </a:extLst>
                </a:gridCol>
                <a:gridCol w="1772911">
                  <a:extLst>
                    <a:ext uri="{9D8B030D-6E8A-4147-A177-3AD203B41FA5}">
                      <a16:colId xmlns:a16="http://schemas.microsoft.com/office/drawing/2014/main" val="96244333"/>
                    </a:ext>
                  </a:extLst>
                </a:gridCol>
                <a:gridCol w="1729889">
                  <a:extLst>
                    <a:ext uri="{9D8B030D-6E8A-4147-A177-3AD203B41FA5}">
                      <a16:colId xmlns:a16="http://schemas.microsoft.com/office/drawing/2014/main" val="2638015320"/>
                    </a:ext>
                  </a:extLst>
                </a:gridCol>
                <a:gridCol w="1694513">
                  <a:extLst>
                    <a:ext uri="{9D8B030D-6E8A-4147-A177-3AD203B41FA5}">
                      <a16:colId xmlns:a16="http://schemas.microsoft.com/office/drawing/2014/main" val="2145883539"/>
                    </a:ext>
                  </a:extLst>
                </a:gridCol>
                <a:gridCol w="1720645">
                  <a:extLst>
                    <a:ext uri="{9D8B030D-6E8A-4147-A177-3AD203B41FA5}">
                      <a16:colId xmlns:a16="http://schemas.microsoft.com/office/drawing/2014/main" val="1848001509"/>
                    </a:ext>
                  </a:extLst>
                </a:gridCol>
                <a:gridCol w="1584218">
                  <a:extLst>
                    <a:ext uri="{9D8B030D-6E8A-4147-A177-3AD203B41FA5}">
                      <a16:colId xmlns:a16="http://schemas.microsoft.com/office/drawing/2014/main" val="1982145179"/>
                    </a:ext>
                  </a:extLst>
                </a:gridCol>
              </a:tblGrid>
              <a:tr h="443199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rgbClr val="C7A765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242052"/>
                  </a:ext>
                </a:extLst>
              </a:tr>
              <a:tr h="339206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SOUP OF THE DAY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7F663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All our soups are homemade served with Hand made bread (Gluten Free available upon request)</a:t>
                      </a:r>
                      <a:endParaRPr lang="en-GB" sz="1200" dirty="0">
                        <a:solidFill>
                          <a:srgbClr val="7F6632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5802945"/>
                  </a:ext>
                </a:extLst>
              </a:tr>
              <a:tr h="908025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Mac and cheese or  tomato pasta bake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/>
                          <a:cs typeface="Microsoft Sans Serif"/>
                        </a:rPr>
                        <a:t> Pork Meatball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Pepperoni pizza,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Margarita pizza,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Mushroom and red pepper pizza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Roast of the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Cod Fish Fingers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547348"/>
                  </a:ext>
                </a:extLst>
              </a:tr>
              <a:tr h="663365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 VEGETARIAN and VEGAN 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Gnocchi Bake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Mushroom Risotto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Sweet Potato Cakes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Tortilla quiche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Vegan Fish Fingers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51497"/>
                  </a:ext>
                </a:extLst>
              </a:tr>
              <a:tr h="617339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ON THE SIDE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Mixed vegetables and garlic bread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Mashed potato and</a:t>
                      </a:r>
                      <a:endParaRPr lang="en-US" dirty="0"/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mixed vegetables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Herb roasted new potatoes and peas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endParaRPr lang="en-GB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Roast potatoes, cabbage, carrots and Yorkshire puddings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Oven chips, sweetcorn and low sugar baked beans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645285"/>
                  </a:ext>
                </a:extLst>
              </a:tr>
              <a:tr h="819032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SOMETHING SWEET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241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Carrot cake with vanilla frosting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Don’s Cookie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of the Day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Orange Polenta cake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Chocolate Brownie</a:t>
                      </a:r>
                      <a:endParaRPr lang="en-GB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248805"/>
                  </a:ext>
                </a:extLst>
              </a:tr>
              <a:tr h="732733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DESSERT POTS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0241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selection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722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F7C2428-0E6D-864D-BA92-10FF385C6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18" y="273885"/>
            <a:ext cx="2586265" cy="65538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B172E2-3727-B248-A5C8-568D6F4B193D}"/>
              </a:ext>
            </a:extLst>
          </p:cNvPr>
          <p:cNvSpPr/>
          <p:nvPr/>
        </p:nvSpPr>
        <p:spPr>
          <a:xfrm>
            <a:off x="625019" y="1147151"/>
            <a:ext cx="10015701" cy="4972359"/>
          </a:xfrm>
          <a:prstGeom prst="rect">
            <a:avLst/>
          </a:prstGeom>
          <a:noFill/>
          <a:ln w="19050">
            <a:solidFill>
              <a:srgbClr val="C7A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49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98F6326-E2BA-9646-AD47-CFB4737A2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1597" y="6239275"/>
            <a:ext cx="1734111" cy="4239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B90C74-D4F4-2947-A857-2ECFF358CEDE}"/>
              </a:ext>
            </a:extLst>
          </p:cNvPr>
          <p:cNvSpPr txBox="1"/>
          <p:nvPr/>
        </p:nvSpPr>
        <p:spPr>
          <a:xfrm>
            <a:off x="4605094" y="527284"/>
            <a:ext cx="593681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Lunch Menu: Week Commencing 23rd June 2025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599AA72-EF1C-1046-83BF-FEBFF4858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675557"/>
              </p:ext>
            </p:extLst>
          </p:nvPr>
        </p:nvGraphicFramePr>
        <p:xfrm>
          <a:off x="624468" y="1114492"/>
          <a:ext cx="10065102" cy="4952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8183">
                  <a:extLst>
                    <a:ext uri="{9D8B030D-6E8A-4147-A177-3AD203B41FA5}">
                      <a16:colId xmlns:a16="http://schemas.microsoft.com/office/drawing/2014/main" val="717078452"/>
                    </a:ext>
                  </a:extLst>
                </a:gridCol>
                <a:gridCol w="1765684">
                  <a:extLst>
                    <a:ext uri="{9D8B030D-6E8A-4147-A177-3AD203B41FA5}">
                      <a16:colId xmlns:a16="http://schemas.microsoft.com/office/drawing/2014/main" val="96244333"/>
                    </a:ext>
                  </a:extLst>
                </a:gridCol>
                <a:gridCol w="1734390">
                  <a:extLst>
                    <a:ext uri="{9D8B030D-6E8A-4147-A177-3AD203B41FA5}">
                      <a16:colId xmlns:a16="http://schemas.microsoft.com/office/drawing/2014/main" val="2638015320"/>
                    </a:ext>
                  </a:extLst>
                </a:gridCol>
                <a:gridCol w="1721860">
                  <a:extLst>
                    <a:ext uri="{9D8B030D-6E8A-4147-A177-3AD203B41FA5}">
                      <a16:colId xmlns:a16="http://schemas.microsoft.com/office/drawing/2014/main" val="2145883539"/>
                    </a:ext>
                  </a:extLst>
                </a:gridCol>
                <a:gridCol w="1736469">
                  <a:extLst>
                    <a:ext uri="{9D8B030D-6E8A-4147-A177-3AD203B41FA5}">
                      <a16:colId xmlns:a16="http://schemas.microsoft.com/office/drawing/2014/main" val="1848001509"/>
                    </a:ext>
                  </a:extLst>
                </a:gridCol>
                <a:gridCol w="1588516">
                  <a:extLst>
                    <a:ext uri="{9D8B030D-6E8A-4147-A177-3AD203B41FA5}">
                      <a16:colId xmlns:a16="http://schemas.microsoft.com/office/drawing/2014/main" val="1982145179"/>
                    </a:ext>
                  </a:extLst>
                </a:gridCol>
              </a:tblGrid>
              <a:tr h="457328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rgbClr val="C7A765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242052"/>
                  </a:ext>
                </a:extLst>
              </a:tr>
              <a:tr h="350020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SOUP OF THE DAY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7F663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All our soups are homemade served with Hand made bread (Gluten Free available upon request)</a:t>
                      </a:r>
                      <a:endParaRPr lang="en-GB" sz="1200" dirty="0">
                        <a:solidFill>
                          <a:srgbClr val="7F6632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5802945"/>
                  </a:ext>
                </a:extLst>
              </a:tr>
              <a:tr h="769845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Pasta Bar with choice of sauces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Butchers Sausages with mash </a:t>
                      </a:r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Roast of the day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0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Chicken Burritos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Oven baked pollock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547348"/>
                  </a:ext>
                </a:extLst>
              </a:tr>
              <a:tr h="1004552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 VEGETARIAN and VEGAN 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4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Vegetable chilli and rice</a:t>
                      </a:r>
                      <a:endParaRPr lang="en-GB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Jacket Potato with Beans and cheese or tuna mayo</a:t>
                      </a:r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i="0" dirty="0">
                          <a:solidFill>
                            <a:srgbClr val="333333"/>
                          </a:solidFill>
                          <a:effectLst/>
                          <a:latin typeface="unit-slab"/>
                        </a:rPr>
                        <a:t>Butternut squash &amp;  tomato crumble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Thai green curry and rice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Vegan Fish Fingers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51497"/>
                  </a:ext>
                </a:extLst>
              </a:tr>
              <a:tr h="888642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ON THE SIDE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Tomato Sauce, cheese sauce, pesto and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mixed vegetables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Mash, peas and gravy </a:t>
                      </a:r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Roasted potatoes peas, carrots and gravy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Rice, sour cream and  sweetcorn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Oven chips, low sugar baked beans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and peas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645285"/>
                  </a:ext>
                </a:extLst>
              </a:tr>
              <a:tr h="726161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SOMETHING SWEET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241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Sprinkle cake</a:t>
                      </a:r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Don’s cookie of the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Cupcake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Chocolate Brownie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248805"/>
                  </a:ext>
                </a:extLst>
              </a:tr>
              <a:tr h="756092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DESSERT POTS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0241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selection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Jelly, yogurt and fresh fruit </a:t>
                      </a:r>
                      <a:endParaRPr kumimoji="0"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yogurt and fresh fruit 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722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F7C2428-0E6D-864D-BA92-10FF385C6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18" y="273885"/>
            <a:ext cx="2586265" cy="65538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B172E2-3727-B248-A5C8-568D6F4B193D}"/>
              </a:ext>
            </a:extLst>
          </p:cNvPr>
          <p:cNvSpPr/>
          <p:nvPr/>
        </p:nvSpPr>
        <p:spPr>
          <a:xfrm>
            <a:off x="625019" y="1114492"/>
            <a:ext cx="10064551" cy="4952640"/>
          </a:xfrm>
          <a:prstGeom prst="rect">
            <a:avLst/>
          </a:prstGeom>
          <a:noFill/>
          <a:ln w="19050">
            <a:solidFill>
              <a:srgbClr val="C7A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6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98F6326-E2BA-9646-AD47-CFB4737A2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1597" y="6239275"/>
            <a:ext cx="1734111" cy="4239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B90C74-D4F4-2947-A857-2ECFF358CEDE}"/>
              </a:ext>
            </a:extLst>
          </p:cNvPr>
          <p:cNvSpPr txBox="1"/>
          <p:nvPr/>
        </p:nvSpPr>
        <p:spPr>
          <a:xfrm>
            <a:off x="4605094" y="489577"/>
            <a:ext cx="593681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Lunch Menu: Week Commencing 30th June 2025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599AA72-EF1C-1046-83BF-FEBFF4858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585536"/>
              </p:ext>
            </p:extLst>
          </p:nvPr>
        </p:nvGraphicFramePr>
        <p:xfrm>
          <a:off x="624469" y="1114494"/>
          <a:ext cx="10016251" cy="49520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4075">
                  <a:extLst>
                    <a:ext uri="{9D8B030D-6E8A-4147-A177-3AD203B41FA5}">
                      <a16:colId xmlns:a16="http://schemas.microsoft.com/office/drawing/2014/main" val="717078452"/>
                    </a:ext>
                  </a:extLst>
                </a:gridCol>
                <a:gridCol w="1772911">
                  <a:extLst>
                    <a:ext uri="{9D8B030D-6E8A-4147-A177-3AD203B41FA5}">
                      <a16:colId xmlns:a16="http://schemas.microsoft.com/office/drawing/2014/main" val="96244333"/>
                    </a:ext>
                  </a:extLst>
                </a:gridCol>
                <a:gridCol w="1729889">
                  <a:extLst>
                    <a:ext uri="{9D8B030D-6E8A-4147-A177-3AD203B41FA5}">
                      <a16:colId xmlns:a16="http://schemas.microsoft.com/office/drawing/2014/main" val="2638015320"/>
                    </a:ext>
                  </a:extLst>
                </a:gridCol>
                <a:gridCol w="1694513">
                  <a:extLst>
                    <a:ext uri="{9D8B030D-6E8A-4147-A177-3AD203B41FA5}">
                      <a16:colId xmlns:a16="http://schemas.microsoft.com/office/drawing/2014/main" val="2145883539"/>
                    </a:ext>
                  </a:extLst>
                </a:gridCol>
                <a:gridCol w="1720645">
                  <a:extLst>
                    <a:ext uri="{9D8B030D-6E8A-4147-A177-3AD203B41FA5}">
                      <a16:colId xmlns:a16="http://schemas.microsoft.com/office/drawing/2014/main" val="1848001509"/>
                    </a:ext>
                  </a:extLst>
                </a:gridCol>
                <a:gridCol w="1584218">
                  <a:extLst>
                    <a:ext uri="{9D8B030D-6E8A-4147-A177-3AD203B41FA5}">
                      <a16:colId xmlns:a16="http://schemas.microsoft.com/office/drawing/2014/main" val="1982145179"/>
                    </a:ext>
                  </a:extLst>
                </a:gridCol>
              </a:tblGrid>
              <a:tr h="419510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rgbClr val="C7A765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242052"/>
                  </a:ext>
                </a:extLst>
              </a:tr>
              <a:tr h="321074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SOUP OF THE DAY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7F663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All our soups are homemade served with Hand made bread (Gluten Free available upon request)</a:t>
                      </a:r>
                      <a:endParaRPr lang="en-GB" sz="1200" dirty="0">
                        <a:solidFill>
                          <a:srgbClr val="7F6632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5802945"/>
                  </a:ext>
                </a:extLst>
              </a:tr>
              <a:tr h="718199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Mac and cheese or  tomato pasta bake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Roast of the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Beef Bolognese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Pork or chicken Sausage roll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Cod Fish Fingers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547348"/>
                  </a:ext>
                </a:extLst>
              </a:tr>
              <a:tr h="813053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 VEGETARIAN and VEGAN 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Vegetable frittata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Gnocchi bake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Mushroom Risotto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i="0" dirty="0">
                        <a:solidFill>
                          <a:srgbClr val="333333"/>
                        </a:solidFill>
                        <a:effectLst/>
                        <a:latin typeface="unit-slab"/>
                      </a:endParaRPr>
                    </a:p>
                    <a:p>
                      <a:pPr algn="ctr"/>
                      <a:r>
                        <a:rPr lang="en-GB" sz="1400" b="0" i="0" dirty="0">
                          <a:solidFill>
                            <a:srgbClr val="333333"/>
                          </a:solidFill>
                          <a:effectLst/>
                          <a:latin typeface="unit-slab"/>
                        </a:rPr>
                        <a:t>Chickpea &amp; coriander burgers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Vegan Fish Fingers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51497"/>
                  </a:ext>
                </a:extLst>
              </a:tr>
              <a:tr h="843313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ON THE SIDE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Mixed vegetables and garlic bread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Herb roasted new potatoes, peas and carrots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Whole wheat pasta and mixed vegetable with parmesan cheese  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endParaRPr lang="en-GB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Roast new potatoes, cabbage, carrots apple sauce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Chips, peas and sweetcorn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645285"/>
                  </a:ext>
                </a:extLst>
              </a:tr>
              <a:tr h="666110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SOMETHING SWEET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241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Flapjack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Don’s Cookie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of the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Blondie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Orange cake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248805"/>
                  </a:ext>
                </a:extLst>
              </a:tr>
              <a:tr h="693567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DESSERT POTS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0241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selection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722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F7C2428-0E6D-864D-BA92-10FF385C6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18" y="273885"/>
            <a:ext cx="2586265" cy="65538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B172E2-3727-B248-A5C8-568D6F4B193D}"/>
              </a:ext>
            </a:extLst>
          </p:cNvPr>
          <p:cNvSpPr/>
          <p:nvPr/>
        </p:nvSpPr>
        <p:spPr>
          <a:xfrm>
            <a:off x="624469" y="1114492"/>
            <a:ext cx="10015701" cy="4952060"/>
          </a:xfrm>
          <a:prstGeom prst="rect">
            <a:avLst/>
          </a:prstGeom>
          <a:noFill/>
          <a:ln w="19050">
            <a:solidFill>
              <a:srgbClr val="C7A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80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253827</TotalTime>
  <Words>859</Words>
  <Application>Microsoft Office PowerPoint</Application>
  <PresentationFormat>Custom</PresentationFormat>
  <Paragraphs>240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Microsoft Sans Serif</vt:lpstr>
      <vt:lpstr>unit-slab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Jayne Bowles</dc:creator>
  <cp:lastModifiedBy>Hannah Mansi</cp:lastModifiedBy>
  <cp:revision>391</cp:revision>
  <cp:lastPrinted>2023-01-05T12:32:29Z</cp:lastPrinted>
  <dcterms:created xsi:type="dcterms:W3CDTF">2018-09-02T19:30:38Z</dcterms:created>
  <dcterms:modified xsi:type="dcterms:W3CDTF">2025-05-20T08:26:20Z</dcterms:modified>
</cp:coreProperties>
</file>