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4" r:id="rId2"/>
    <p:sldId id="275" r:id="rId3"/>
    <p:sldId id="276" r:id="rId4"/>
    <p:sldId id="277" r:id="rId5"/>
    <p:sldId id="278" r:id="rId6"/>
    <p:sldId id="279" r:id="rId7"/>
  </p:sldIdLst>
  <p:sldSz cx="111125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241B"/>
    <a:srgbClr val="7F6632"/>
    <a:srgbClr val="61191E"/>
    <a:srgbClr val="C7A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74"/>
  </p:normalViewPr>
  <p:slideViewPr>
    <p:cSldViewPr snapToGrid="0" snapToObjects="1">
      <p:cViewPr varScale="1">
        <p:scale>
          <a:sx n="110" d="100"/>
          <a:sy n="110" d="100"/>
        </p:scale>
        <p:origin x="10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9063" y="1122363"/>
            <a:ext cx="8334375" cy="2387600"/>
          </a:xfrm>
        </p:spPr>
        <p:txBody>
          <a:bodyPr anchor="b"/>
          <a:lstStyle>
            <a:lvl1pPr algn="ctr">
              <a:defRPr sz="54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063" y="3602038"/>
            <a:ext cx="8334375" cy="1655762"/>
          </a:xfrm>
        </p:spPr>
        <p:txBody>
          <a:bodyPr/>
          <a:lstStyle>
            <a:lvl1pPr marL="0" indent="0" algn="ctr">
              <a:buNone/>
              <a:defRPr sz="2188"/>
            </a:lvl1pPr>
            <a:lvl2pPr marL="416738" indent="0" algn="ctr">
              <a:buNone/>
              <a:defRPr sz="1823"/>
            </a:lvl2pPr>
            <a:lvl3pPr marL="833476" indent="0" algn="ctr">
              <a:buNone/>
              <a:defRPr sz="1641"/>
            </a:lvl3pPr>
            <a:lvl4pPr marL="1250213" indent="0" algn="ctr">
              <a:buNone/>
              <a:defRPr sz="1458"/>
            </a:lvl4pPr>
            <a:lvl5pPr marL="1666951" indent="0" algn="ctr">
              <a:buNone/>
              <a:defRPr sz="1458"/>
            </a:lvl5pPr>
            <a:lvl6pPr marL="2083689" indent="0" algn="ctr">
              <a:buNone/>
              <a:defRPr sz="1458"/>
            </a:lvl6pPr>
            <a:lvl7pPr marL="2500427" indent="0" algn="ctr">
              <a:buNone/>
              <a:defRPr sz="1458"/>
            </a:lvl7pPr>
            <a:lvl8pPr marL="2917165" indent="0" algn="ctr">
              <a:buNone/>
              <a:defRPr sz="1458"/>
            </a:lvl8pPr>
            <a:lvl9pPr marL="3333902" indent="0" algn="ctr">
              <a:buNone/>
              <a:defRPr sz="145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8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2383" y="365125"/>
            <a:ext cx="2396133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3984" y="365125"/>
            <a:ext cx="7049492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9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3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197" y="1709739"/>
            <a:ext cx="9584531" cy="2852737"/>
          </a:xfrm>
        </p:spPr>
        <p:txBody>
          <a:bodyPr anchor="b"/>
          <a:lstStyle>
            <a:lvl1pPr>
              <a:defRPr sz="54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197" y="4589464"/>
            <a:ext cx="9584531" cy="1500187"/>
          </a:xfrm>
        </p:spPr>
        <p:txBody>
          <a:bodyPr/>
          <a:lstStyle>
            <a:lvl1pPr marL="0" indent="0">
              <a:buNone/>
              <a:defRPr sz="2188">
                <a:solidFill>
                  <a:schemeClr val="tx1">
                    <a:tint val="75000"/>
                  </a:schemeClr>
                </a:solidFill>
              </a:defRPr>
            </a:lvl1pPr>
            <a:lvl2pPr marL="416738" indent="0">
              <a:buNone/>
              <a:defRPr sz="1823">
                <a:solidFill>
                  <a:schemeClr val="tx1">
                    <a:tint val="75000"/>
                  </a:schemeClr>
                </a:solidFill>
              </a:defRPr>
            </a:lvl2pPr>
            <a:lvl3pPr marL="833476" indent="0">
              <a:buNone/>
              <a:defRPr sz="1641">
                <a:solidFill>
                  <a:schemeClr val="tx1">
                    <a:tint val="75000"/>
                  </a:schemeClr>
                </a:solidFill>
              </a:defRPr>
            </a:lvl3pPr>
            <a:lvl4pPr marL="1250213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4pPr>
            <a:lvl5pPr marL="1666951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5pPr>
            <a:lvl6pPr marL="2083689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6pPr>
            <a:lvl7pPr marL="2500427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7pPr>
            <a:lvl8pPr marL="2917165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8pPr>
            <a:lvl9pPr marL="3333902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96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3984" y="1825625"/>
            <a:ext cx="4722813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25703" y="1825625"/>
            <a:ext cx="4722813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68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432" y="365126"/>
            <a:ext cx="958453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432" y="1681163"/>
            <a:ext cx="4701108" cy="823912"/>
          </a:xfrm>
        </p:spPr>
        <p:txBody>
          <a:bodyPr anchor="b"/>
          <a:lstStyle>
            <a:lvl1pPr marL="0" indent="0">
              <a:buNone/>
              <a:defRPr sz="2188" b="1"/>
            </a:lvl1pPr>
            <a:lvl2pPr marL="416738" indent="0">
              <a:buNone/>
              <a:defRPr sz="1823" b="1"/>
            </a:lvl2pPr>
            <a:lvl3pPr marL="833476" indent="0">
              <a:buNone/>
              <a:defRPr sz="1641" b="1"/>
            </a:lvl3pPr>
            <a:lvl4pPr marL="1250213" indent="0">
              <a:buNone/>
              <a:defRPr sz="1458" b="1"/>
            </a:lvl4pPr>
            <a:lvl5pPr marL="1666951" indent="0">
              <a:buNone/>
              <a:defRPr sz="1458" b="1"/>
            </a:lvl5pPr>
            <a:lvl6pPr marL="2083689" indent="0">
              <a:buNone/>
              <a:defRPr sz="1458" b="1"/>
            </a:lvl6pPr>
            <a:lvl7pPr marL="2500427" indent="0">
              <a:buNone/>
              <a:defRPr sz="1458" b="1"/>
            </a:lvl7pPr>
            <a:lvl8pPr marL="2917165" indent="0">
              <a:buNone/>
              <a:defRPr sz="1458" b="1"/>
            </a:lvl8pPr>
            <a:lvl9pPr marL="3333902" indent="0">
              <a:buNone/>
              <a:defRPr sz="145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32" y="2505075"/>
            <a:ext cx="470110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5703" y="1681163"/>
            <a:ext cx="4724260" cy="823912"/>
          </a:xfrm>
        </p:spPr>
        <p:txBody>
          <a:bodyPr anchor="b"/>
          <a:lstStyle>
            <a:lvl1pPr marL="0" indent="0">
              <a:buNone/>
              <a:defRPr sz="2188" b="1"/>
            </a:lvl1pPr>
            <a:lvl2pPr marL="416738" indent="0">
              <a:buNone/>
              <a:defRPr sz="1823" b="1"/>
            </a:lvl2pPr>
            <a:lvl3pPr marL="833476" indent="0">
              <a:buNone/>
              <a:defRPr sz="1641" b="1"/>
            </a:lvl3pPr>
            <a:lvl4pPr marL="1250213" indent="0">
              <a:buNone/>
              <a:defRPr sz="1458" b="1"/>
            </a:lvl4pPr>
            <a:lvl5pPr marL="1666951" indent="0">
              <a:buNone/>
              <a:defRPr sz="1458" b="1"/>
            </a:lvl5pPr>
            <a:lvl6pPr marL="2083689" indent="0">
              <a:buNone/>
              <a:defRPr sz="1458" b="1"/>
            </a:lvl6pPr>
            <a:lvl7pPr marL="2500427" indent="0">
              <a:buNone/>
              <a:defRPr sz="1458" b="1"/>
            </a:lvl7pPr>
            <a:lvl8pPr marL="2917165" indent="0">
              <a:buNone/>
              <a:defRPr sz="1458" b="1"/>
            </a:lvl8pPr>
            <a:lvl9pPr marL="3333902" indent="0">
              <a:buNone/>
              <a:defRPr sz="145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25703" y="2505075"/>
            <a:ext cx="472426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8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9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16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432" y="457200"/>
            <a:ext cx="3584070" cy="1600200"/>
          </a:xfrm>
        </p:spPr>
        <p:txBody>
          <a:bodyPr anchor="b"/>
          <a:lstStyle>
            <a:lvl1pPr>
              <a:defRPr sz="29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260" y="987426"/>
            <a:ext cx="5625703" cy="4873625"/>
          </a:xfrm>
        </p:spPr>
        <p:txBody>
          <a:bodyPr/>
          <a:lstStyle>
            <a:lvl1pPr>
              <a:defRPr sz="2917"/>
            </a:lvl1pPr>
            <a:lvl2pPr>
              <a:defRPr sz="2552"/>
            </a:lvl2pPr>
            <a:lvl3pPr>
              <a:defRPr sz="2188"/>
            </a:lvl3pPr>
            <a:lvl4pPr>
              <a:defRPr sz="1823"/>
            </a:lvl4pPr>
            <a:lvl5pPr>
              <a:defRPr sz="1823"/>
            </a:lvl5pPr>
            <a:lvl6pPr>
              <a:defRPr sz="1823"/>
            </a:lvl6pPr>
            <a:lvl7pPr>
              <a:defRPr sz="1823"/>
            </a:lvl7pPr>
            <a:lvl8pPr>
              <a:defRPr sz="1823"/>
            </a:lvl8pPr>
            <a:lvl9pPr>
              <a:defRPr sz="182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432" y="2057400"/>
            <a:ext cx="3584070" cy="3811588"/>
          </a:xfrm>
        </p:spPr>
        <p:txBody>
          <a:bodyPr/>
          <a:lstStyle>
            <a:lvl1pPr marL="0" indent="0">
              <a:buNone/>
              <a:defRPr sz="1458"/>
            </a:lvl1pPr>
            <a:lvl2pPr marL="416738" indent="0">
              <a:buNone/>
              <a:defRPr sz="1276"/>
            </a:lvl2pPr>
            <a:lvl3pPr marL="833476" indent="0">
              <a:buNone/>
              <a:defRPr sz="1094"/>
            </a:lvl3pPr>
            <a:lvl4pPr marL="1250213" indent="0">
              <a:buNone/>
              <a:defRPr sz="912"/>
            </a:lvl4pPr>
            <a:lvl5pPr marL="1666951" indent="0">
              <a:buNone/>
              <a:defRPr sz="912"/>
            </a:lvl5pPr>
            <a:lvl6pPr marL="2083689" indent="0">
              <a:buNone/>
              <a:defRPr sz="912"/>
            </a:lvl6pPr>
            <a:lvl7pPr marL="2500427" indent="0">
              <a:buNone/>
              <a:defRPr sz="912"/>
            </a:lvl7pPr>
            <a:lvl8pPr marL="2917165" indent="0">
              <a:buNone/>
              <a:defRPr sz="912"/>
            </a:lvl8pPr>
            <a:lvl9pPr marL="3333902" indent="0">
              <a:buNone/>
              <a:defRPr sz="91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2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432" y="457200"/>
            <a:ext cx="3584070" cy="1600200"/>
          </a:xfrm>
        </p:spPr>
        <p:txBody>
          <a:bodyPr anchor="b"/>
          <a:lstStyle>
            <a:lvl1pPr>
              <a:defRPr sz="29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4260" y="987426"/>
            <a:ext cx="5625703" cy="4873625"/>
          </a:xfrm>
        </p:spPr>
        <p:txBody>
          <a:bodyPr anchor="t"/>
          <a:lstStyle>
            <a:lvl1pPr marL="0" indent="0">
              <a:buNone/>
              <a:defRPr sz="2917"/>
            </a:lvl1pPr>
            <a:lvl2pPr marL="416738" indent="0">
              <a:buNone/>
              <a:defRPr sz="2552"/>
            </a:lvl2pPr>
            <a:lvl3pPr marL="833476" indent="0">
              <a:buNone/>
              <a:defRPr sz="2188"/>
            </a:lvl3pPr>
            <a:lvl4pPr marL="1250213" indent="0">
              <a:buNone/>
              <a:defRPr sz="1823"/>
            </a:lvl4pPr>
            <a:lvl5pPr marL="1666951" indent="0">
              <a:buNone/>
              <a:defRPr sz="1823"/>
            </a:lvl5pPr>
            <a:lvl6pPr marL="2083689" indent="0">
              <a:buNone/>
              <a:defRPr sz="1823"/>
            </a:lvl6pPr>
            <a:lvl7pPr marL="2500427" indent="0">
              <a:buNone/>
              <a:defRPr sz="1823"/>
            </a:lvl7pPr>
            <a:lvl8pPr marL="2917165" indent="0">
              <a:buNone/>
              <a:defRPr sz="1823"/>
            </a:lvl8pPr>
            <a:lvl9pPr marL="3333902" indent="0">
              <a:buNone/>
              <a:defRPr sz="182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432" y="2057400"/>
            <a:ext cx="3584070" cy="3811588"/>
          </a:xfrm>
        </p:spPr>
        <p:txBody>
          <a:bodyPr/>
          <a:lstStyle>
            <a:lvl1pPr marL="0" indent="0">
              <a:buNone/>
              <a:defRPr sz="1458"/>
            </a:lvl1pPr>
            <a:lvl2pPr marL="416738" indent="0">
              <a:buNone/>
              <a:defRPr sz="1276"/>
            </a:lvl2pPr>
            <a:lvl3pPr marL="833476" indent="0">
              <a:buNone/>
              <a:defRPr sz="1094"/>
            </a:lvl3pPr>
            <a:lvl4pPr marL="1250213" indent="0">
              <a:buNone/>
              <a:defRPr sz="912"/>
            </a:lvl4pPr>
            <a:lvl5pPr marL="1666951" indent="0">
              <a:buNone/>
              <a:defRPr sz="912"/>
            </a:lvl5pPr>
            <a:lvl6pPr marL="2083689" indent="0">
              <a:buNone/>
              <a:defRPr sz="912"/>
            </a:lvl6pPr>
            <a:lvl7pPr marL="2500427" indent="0">
              <a:buNone/>
              <a:defRPr sz="912"/>
            </a:lvl7pPr>
            <a:lvl8pPr marL="2917165" indent="0">
              <a:buNone/>
              <a:defRPr sz="912"/>
            </a:lvl8pPr>
            <a:lvl9pPr marL="3333902" indent="0">
              <a:buNone/>
              <a:defRPr sz="91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5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3985" y="365126"/>
            <a:ext cx="95845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3985" y="1825625"/>
            <a:ext cx="95845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3984" y="6356351"/>
            <a:ext cx="25003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C37EE-CE53-D147-B8A8-1C01F07547C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1016" y="6356351"/>
            <a:ext cx="3750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203" y="6356351"/>
            <a:ext cx="25003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33476" rtl="0" eaLnBrk="1" latinLnBrk="0" hangingPunct="1">
        <a:lnSpc>
          <a:spcPct val="90000"/>
        </a:lnSpc>
        <a:spcBef>
          <a:spcPct val="0"/>
        </a:spcBef>
        <a:buNone/>
        <a:defRPr sz="40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8369" indent="-208369" algn="l" defTabSz="833476" rtl="0" eaLnBrk="1" latinLnBrk="0" hangingPunct="1">
        <a:lnSpc>
          <a:spcPct val="90000"/>
        </a:lnSpc>
        <a:spcBef>
          <a:spcPts val="912"/>
        </a:spcBef>
        <a:buFont typeface="Arial" panose="020B0604020202020204" pitchFamily="34" charset="0"/>
        <a:buChar char="•"/>
        <a:defRPr sz="2552" kern="1200">
          <a:solidFill>
            <a:schemeClr val="tx1"/>
          </a:solidFill>
          <a:latin typeface="+mn-lt"/>
          <a:ea typeface="+mn-ea"/>
          <a:cs typeface="+mn-cs"/>
        </a:defRPr>
      </a:lvl1pPr>
      <a:lvl2pPr marL="625107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2188" kern="1200">
          <a:solidFill>
            <a:schemeClr val="tx1"/>
          </a:solidFill>
          <a:latin typeface="+mn-lt"/>
          <a:ea typeface="+mn-ea"/>
          <a:cs typeface="+mn-cs"/>
        </a:defRPr>
      </a:lvl2pPr>
      <a:lvl3pPr marL="1041845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823" kern="1200">
          <a:solidFill>
            <a:schemeClr val="tx1"/>
          </a:solidFill>
          <a:latin typeface="+mn-lt"/>
          <a:ea typeface="+mn-ea"/>
          <a:cs typeface="+mn-cs"/>
        </a:defRPr>
      </a:lvl3pPr>
      <a:lvl4pPr marL="1458582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1" kern="1200">
          <a:solidFill>
            <a:schemeClr val="tx1"/>
          </a:solidFill>
          <a:latin typeface="+mn-lt"/>
          <a:ea typeface="+mn-ea"/>
          <a:cs typeface="+mn-cs"/>
        </a:defRPr>
      </a:lvl4pPr>
      <a:lvl5pPr marL="1875320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1" kern="1200">
          <a:solidFill>
            <a:schemeClr val="tx1"/>
          </a:solidFill>
          <a:latin typeface="+mn-lt"/>
          <a:ea typeface="+mn-ea"/>
          <a:cs typeface="+mn-cs"/>
        </a:defRPr>
      </a:lvl5pPr>
      <a:lvl6pPr marL="2292058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1" kern="1200">
          <a:solidFill>
            <a:schemeClr val="tx1"/>
          </a:solidFill>
          <a:latin typeface="+mn-lt"/>
          <a:ea typeface="+mn-ea"/>
          <a:cs typeface="+mn-cs"/>
        </a:defRPr>
      </a:lvl6pPr>
      <a:lvl7pPr marL="2708796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1" kern="1200">
          <a:solidFill>
            <a:schemeClr val="tx1"/>
          </a:solidFill>
          <a:latin typeface="+mn-lt"/>
          <a:ea typeface="+mn-ea"/>
          <a:cs typeface="+mn-cs"/>
        </a:defRPr>
      </a:lvl7pPr>
      <a:lvl8pPr marL="3125534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1" kern="1200">
          <a:solidFill>
            <a:schemeClr val="tx1"/>
          </a:solidFill>
          <a:latin typeface="+mn-lt"/>
          <a:ea typeface="+mn-ea"/>
          <a:cs typeface="+mn-cs"/>
        </a:defRPr>
      </a:lvl8pPr>
      <a:lvl9pPr marL="3542271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1pPr>
      <a:lvl2pPr marL="416738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2pPr>
      <a:lvl3pPr marL="833476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3pPr>
      <a:lvl4pPr marL="1250213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4pPr>
      <a:lvl5pPr marL="1666951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5pPr>
      <a:lvl6pPr marL="2083689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6pPr>
      <a:lvl7pPr marL="2500427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7pPr>
      <a:lvl8pPr marL="2917165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8pPr>
      <a:lvl9pPr marL="3333902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98F6326-E2BA-9646-AD47-CFB4737A2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597" y="6239275"/>
            <a:ext cx="1734111" cy="4239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B90C74-D4F4-2947-A857-2ECFF358CEDE}"/>
              </a:ext>
            </a:extLst>
          </p:cNvPr>
          <p:cNvSpPr txBox="1"/>
          <p:nvPr/>
        </p:nvSpPr>
        <p:spPr>
          <a:xfrm>
            <a:off x="4605094" y="527284"/>
            <a:ext cx="593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LUNCH MENU: W/C 17</a:t>
            </a:r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April  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599AA72-EF1C-1046-83BF-FEBFF4858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290768"/>
              </p:ext>
            </p:extLst>
          </p:nvPr>
        </p:nvGraphicFramePr>
        <p:xfrm>
          <a:off x="624469" y="1114493"/>
          <a:ext cx="9888220" cy="494753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9160">
                  <a:extLst>
                    <a:ext uri="{9D8B030D-6E8A-4147-A177-3AD203B41FA5}">
                      <a16:colId xmlns:a16="http://schemas.microsoft.com/office/drawing/2014/main" val="717078452"/>
                    </a:ext>
                  </a:extLst>
                </a:gridCol>
                <a:gridCol w="1604155">
                  <a:extLst>
                    <a:ext uri="{9D8B030D-6E8A-4147-A177-3AD203B41FA5}">
                      <a16:colId xmlns:a16="http://schemas.microsoft.com/office/drawing/2014/main" val="96244333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3938059586"/>
                    </a:ext>
                  </a:extLst>
                </a:gridCol>
                <a:gridCol w="1689621">
                  <a:extLst>
                    <a:ext uri="{9D8B030D-6E8A-4147-A177-3AD203B41FA5}">
                      <a16:colId xmlns:a16="http://schemas.microsoft.com/office/drawing/2014/main" val="2638015320"/>
                    </a:ext>
                  </a:extLst>
                </a:gridCol>
                <a:gridCol w="1677144">
                  <a:extLst>
                    <a:ext uri="{9D8B030D-6E8A-4147-A177-3AD203B41FA5}">
                      <a16:colId xmlns:a16="http://schemas.microsoft.com/office/drawing/2014/main" val="2145883539"/>
                    </a:ext>
                  </a:extLst>
                </a:gridCol>
                <a:gridCol w="1691762">
                  <a:extLst>
                    <a:ext uri="{9D8B030D-6E8A-4147-A177-3AD203B41FA5}">
                      <a16:colId xmlns:a16="http://schemas.microsoft.com/office/drawing/2014/main" val="1848001509"/>
                    </a:ext>
                  </a:extLst>
                </a:gridCol>
                <a:gridCol w="1589538">
                  <a:extLst>
                    <a:ext uri="{9D8B030D-6E8A-4147-A177-3AD203B41FA5}">
                      <a16:colId xmlns:a16="http://schemas.microsoft.com/office/drawing/2014/main" val="1982145179"/>
                    </a:ext>
                  </a:extLst>
                </a:gridCol>
              </a:tblGrid>
              <a:tr h="445402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42052"/>
                  </a:ext>
                </a:extLst>
              </a:tr>
              <a:tr h="372600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SOUP OF THE DAY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7F663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All our soups are homemade served with Hand made bread (Gluten Free available upon request)</a:t>
                      </a:r>
                      <a:endParaRPr lang="en-GB" sz="1200" dirty="0">
                        <a:solidFill>
                          <a:srgbClr val="7F6632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802945"/>
                  </a:ext>
                </a:extLst>
              </a:tr>
              <a:tr h="650089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INSET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endParaRPr lang="en-GB" sz="1200" b="1" dirty="0">
                        <a:solidFill>
                          <a:srgbClr val="FF0000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Chicken Pie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Chinese Beef with Boa Buns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Roast Gammon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Fish Fingers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547348"/>
                  </a:ext>
                </a:extLst>
              </a:tr>
              <a:tr h="729634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 VEGETARIAN and VEGAN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INSET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Tomato Lentil and grated Halloumi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Quiche of the day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Quorn sausage toad in the hole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Tomato and Basil Tart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51497"/>
                  </a:ext>
                </a:extLst>
              </a:tr>
              <a:tr h="629060">
                <a:tc>
                  <a:txBody>
                    <a:bodyPr/>
                    <a:lstStyle/>
                    <a:p>
                      <a:pPr marL="0" marR="0" lvl="0" indent="0" algn="l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 NURSERY VEGETARIAN </a:t>
                      </a:r>
                    </a:p>
                    <a:p>
                      <a:pPr algn="l"/>
                      <a:endParaRPr lang="en-US" sz="1300" b="1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INSET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Quorn and Vegetable  Pie 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  Quorn Sausage 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     Vegetable Roast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  Vegan Fish Fingers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021750"/>
                  </a:ext>
                </a:extLst>
              </a:tr>
              <a:tr h="620408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ON THE SIDE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INSET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Mash potato and green beans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Rice and cabbage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Roasted new potatoes and greens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Low sugar beans and chips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645285"/>
                  </a:ext>
                </a:extLst>
              </a:tr>
              <a:tr h="707225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SOMETHING SWEET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241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INSET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Carrot cake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Ice cream with toppings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Cookies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Wellington fudge cake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248805"/>
                  </a:ext>
                </a:extLst>
              </a:tr>
              <a:tr h="736375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DESSERT POTS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0241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INSET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722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F7C2428-0E6D-864D-BA92-10FF385C6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18" y="273885"/>
            <a:ext cx="2586265" cy="65538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B172E2-3727-B248-A5C8-568D6F4B193D}"/>
              </a:ext>
            </a:extLst>
          </p:cNvPr>
          <p:cNvSpPr/>
          <p:nvPr/>
        </p:nvSpPr>
        <p:spPr>
          <a:xfrm>
            <a:off x="625019" y="1114492"/>
            <a:ext cx="9868809" cy="4924536"/>
          </a:xfrm>
          <a:prstGeom prst="rect">
            <a:avLst/>
          </a:prstGeom>
          <a:noFill/>
          <a:ln w="19050">
            <a:solidFill>
              <a:srgbClr val="C7A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6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98F6326-E2BA-9646-AD47-CFB4737A2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597" y="6239275"/>
            <a:ext cx="1734111" cy="4239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B90C74-D4F4-2947-A857-2ECFF358CEDE}"/>
              </a:ext>
            </a:extLst>
          </p:cNvPr>
          <p:cNvSpPr txBox="1"/>
          <p:nvPr/>
        </p:nvSpPr>
        <p:spPr>
          <a:xfrm>
            <a:off x="4605094" y="527284"/>
            <a:ext cx="593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LUNCH MENU: W/C 24</a:t>
            </a:r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April  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599AA72-EF1C-1046-83BF-FEBFF4858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005101"/>
              </p:ext>
            </p:extLst>
          </p:nvPr>
        </p:nvGraphicFramePr>
        <p:xfrm>
          <a:off x="624469" y="1114493"/>
          <a:ext cx="9883775" cy="492453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2223">
                  <a:extLst>
                    <a:ext uri="{9D8B030D-6E8A-4147-A177-3AD203B41FA5}">
                      <a16:colId xmlns:a16="http://schemas.microsoft.com/office/drawing/2014/main" val="717078452"/>
                    </a:ext>
                  </a:extLst>
                </a:gridCol>
                <a:gridCol w="1619017">
                  <a:extLst>
                    <a:ext uri="{9D8B030D-6E8A-4147-A177-3AD203B41FA5}">
                      <a16:colId xmlns:a16="http://schemas.microsoft.com/office/drawing/2014/main" val="96244333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326724282"/>
                    </a:ext>
                  </a:extLst>
                </a:gridCol>
                <a:gridCol w="1575764">
                  <a:extLst>
                    <a:ext uri="{9D8B030D-6E8A-4147-A177-3AD203B41FA5}">
                      <a16:colId xmlns:a16="http://schemas.microsoft.com/office/drawing/2014/main" val="2638015320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818957338"/>
                    </a:ext>
                  </a:extLst>
                </a:gridCol>
                <a:gridCol w="1540197">
                  <a:extLst>
                    <a:ext uri="{9D8B030D-6E8A-4147-A177-3AD203B41FA5}">
                      <a16:colId xmlns:a16="http://schemas.microsoft.com/office/drawing/2014/main" val="2145883539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776450922"/>
                    </a:ext>
                  </a:extLst>
                </a:gridCol>
                <a:gridCol w="1566470">
                  <a:extLst>
                    <a:ext uri="{9D8B030D-6E8A-4147-A177-3AD203B41FA5}">
                      <a16:colId xmlns:a16="http://schemas.microsoft.com/office/drawing/2014/main" val="1848001509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801890653"/>
                    </a:ext>
                  </a:extLst>
                </a:gridCol>
                <a:gridCol w="1592744">
                  <a:extLst>
                    <a:ext uri="{9D8B030D-6E8A-4147-A177-3AD203B41FA5}">
                      <a16:colId xmlns:a16="http://schemas.microsoft.com/office/drawing/2014/main" val="1982145179"/>
                    </a:ext>
                  </a:extLst>
                </a:gridCol>
              </a:tblGrid>
              <a:tr h="461818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42052"/>
                  </a:ext>
                </a:extLst>
              </a:tr>
              <a:tr h="353456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SOUP OF THE DAY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7F663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All our soups are homemade served with Hand made bread (Gluten Free available upon request)</a:t>
                      </a:r>
                      <a:endParaRPr lang="en-GB" sz="1200" dirty="0">
                        <a:solidFill>
                          <a:srgbClr val="7F6632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802945"/>
                  </a:ext>
                </a:extLst>
              </a:tr>
              <a:tr h="674049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Hand made French stick Pizza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Classic Beef Lasagne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Pork Meatballs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Sweet and Sour Chicken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Breaded Fish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547348"/>
                  </a:ext>
                </a:extLst>
              </a:tr>
              <a:tr h="691234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 VEGETARIAN and VEGAN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Mixed Vegetable Pizza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Cauliflower and Broccoli Cannelloni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Tomato and </a:t>
                      </a:r>
                      <a:r>
                        <a:rPr lang="en-GB" sz="1200" b="1" dirty="0" err="1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AubergineBbake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Quorn Fajita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Mac and Cheese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51497"/>
                  </a:ext>
                </a:extLst>
              </a:tr>
              <a:tr h="603897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NURSERY VEGETARIAN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Pizza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Vegetable Lasagne 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Quorn Meatballs 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Quorn Stir-Fry 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Mac and Cheese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021750"/>
                  </a:ext>
                </a:extLst>
              </a:tr>
              <a:tr h="643274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ON THE SIDE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Potato wedges and beans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Bread rolls and carrots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i="0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Pasta, peas with gravy or tomato sauce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i="0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Rice and cabbage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Chips and peas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645285"/>
                  </a:ext>
                </a:extLst>
              </a:tr>
              <a:tr h="733291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SOMETHING SWEET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241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Trifle pots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Jam sponge and custard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Chocolate brownie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Cookies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Rice crispy bar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248805"/>
                  </a:ext>
                </a:extLst>
              </a:tr>
              <a:tr h="763516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DESSERT POTS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0241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722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F7C2428-0E6D-864D-BA92-10FF385C6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18" y="273885"/>
            <a:ext cx="2586265" cy="65538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B172E2-3727-B248-A5C8-568D6F4B193D}"/>
              </a:ext>
            </a:extLst>
          </p:cNvPr>
          <p:cNvSpPr/>
          <p:nvPr/>
        </p:nvSpPr>
        <p:spPr>
          <a:xfrm>
            <a:off x="625019" y="1114492"/>
            <a:ext cx="9868809" cy="4924536"/>
          </a:xfrm>
          <a:prstGeom prst="rect">
            <a:avLst/>
          </a:prstGeom>
          <a:noFill/>
          <a:ln w="19050">
            <a:solidFill>
              <a:srgbClr val="C7A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45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98F6326-E2BA-9646-AD47-CFB4737A2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597" y="6239275"/>
            <a:ext cx="1734111" cy="4239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B90C74-D4F4-2947-A857-2ECFF358CEDE}"/>
              </a:ext>
            </a:extLst>
          </p:cNvPr>
          <p:cNvSpPr txBox="1"/>
          <p:nvPr/>
        </p:nvSpPr>
        <p:spPr>
          <a:xfrm>
            <a:off x="4605094" y="527284"/>
            <a:ext cx="593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LUNCH MENU: W/C 1</a:t>
            </a:r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May  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599AA72-EF1C-1046-83BF-FEBFF4858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267463"/>
              </p:ext>
            </p:extLst>
          </p:nvPr>
        </p:nvGraphicFramePr>
        <p:xfrm>
          <a:off x="625019" y="1129521"/>
          <a:ext cx="9930765" cy="492453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6992">
                  <a:extLst>
                    <a:ext uri="{9D8B030D-6E8A-4147-A177-3AD203B41FA5}">
                      <a16:colId xmlns:a16="http://schemas.microsoft.com/office/drawing/2014/main" val="717078452"/>
                    </a:ext>
                  </a:extLst>
                </a:gridCol>
                <a:gridCol w="1718614">
                  <a:extLst>
                    <a:ext uri="{9D8B030D-6E8A-4147-A177-3AD203B41FA5}">
                      <a16:colId xmlns:a16="http://schemas.microsoft.com/office/drawing/2014/main" val="96244333"/>
                    </a:ext>
                  </a:extLst>
                </a:gridCol>
                <a:gridCol w="1706111">
                  <a:extLst>
                    <a:ext uri="{9D8B030D-6E8A-4147-A177-3AD203B41FA5}">
                      <a16:colId xmlns:a16="http://schemas.microsoft.com/office/drawing/2014/main" val="2638015320"/>
                    </a:ext>
                  </a:extLst>
                </a:gridCol>
                <a:gridCol w="1558076">
                  <a:extLst>
                    <a:ext uri="{9D8B030D-6E8A-4147-A177-3AD203B41FA5}">
                      <a16:colId xmlns:a16="http://schemas.microsoft.com/office/drawing/2014/main" val="2145883539"/>
                    </a:ext>
                  </a:extLst>
                </a:gridCol>
                <a:gridCol w="135515">
                  <a:extLst>
                    <a:ext uri="{9D8B030D-6E8A-4147-A177-3AD203B41FA5}">
                      <a16:colId xmlns:a16="http://schemas.microsoft.com/office/drawing/2014/main" val="925489778"/>
                    </a:ext>
                  </a:extLst>
                </a:gridCol>
                <a:gridCol w="1708188">
                  <a:extLst>
                    <a:ext uri="{9D8B030D-6E8A-4147-A177-3AD203B41FA5}">
                      <a16:colId xmlns:a16="http://schemas.microsoft.com/office/drawing/2014/main" val="1848001509"/>
                    </a:ext>
                  </a:extLst>
                </a:gridCol>
                <a:gridCol w="1587269">
                  <a:extLst>
                    <a:ext uri="{9D8B030D-6E8A-4147-A177-3AD203B41FA5}">
                      <a16:colId xmlns:a16="http://schemas.microsoft.com/office/drawing/2014/main" val="1982145179"/>
                    </a:ext>
                  </a:extLst>
                </a:gridCol>
              </a:tblGrid>
              <a:tr h="457328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42052"/>
                  </a:ext>
                </a:extLst>
              </a:tr>
              <a:tr h="350020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SOUP OF THE DAY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7F663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All our soups are homemade served with Hand made bread (Gluten Free available upon request)</a:t>
                      </a:r>
                      <a:endParaRPr lang="en-GB" sz="1200" dirty="0">
                        <a:solidFill>
                          <a:srgbClr val="7F6632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802945"/>
                  </a:ext>
                </a:extLst>
              </a:tr>
              <a:tr h="667496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Bank holiday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Roast Gammon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Chicken Pasta Bake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Beef Burgers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The King’s Fish and Chip Supper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547348"/>
                  </a:ext>
                </a:extLst>
              </a:tr>
              <a:tr h="684514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 VEGETARIAN and VEGAN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Bank holiday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200" b="1" dirty="0">
                        <a:solidFill>
                          <a:srgbClr val="FF0000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Falafel Burgers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Vegetable Curry and Rice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Stuffed Mushrooms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Vegan Fish Fingers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Or Mac and Cheese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51497"/>
                  </a:ext>
                </a:extLst>
              </a:tr>
              <a:tr h="645904">
                <a:tc>
                  <a:txBody>
                    <a:bodyPr/>
                    <a:lstStyle/>
                    <a:p>
                      <a:pPr marL="0" marR="0" lvl="0" indent="0" algn="l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C7A765"/>
                          </a:solidFill>
                          <a:latin typeface="+mn-lt"/>
                        </a:rPr>
                        <a:t>NURSERY VEGETARIAN </a:t>
                      </a:r>
                    </a:p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Bank holiday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  Vegetable Sausage Roast </a:t>
                      </a:r>
                      <a:endParaRPr lang="en-US" dirty="0"/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Tomato Pasta Bake </a:t>
                      </a:r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Jacket and Beans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       Mac and Cheese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021750"/>
                  </a:ext>
                </a:extLst>
              </a:tr>
              <a:tr h="637020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ON THE SIDE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Bank holiday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Fondant potatoes and mixed vegetables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Peas and sweetcorn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Peas and new potatoes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Chips, beans and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Mushy peas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645285"/>
                  </a:ext>
                </a:extLst>
              </a:tr>
              <a:tr h="726161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SOMETHING SWEET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241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Bank holiday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Flap jack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Rice pudding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Banana bread and butter pudding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The King’s cup cakes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248805"/>
                  </a:ext>
                </a:extLst>
              </a:tr>
              <a:tr h="756092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DESSERT POTS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0241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Bank holiday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722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F7C2428-0E6D-864D-BA92-10FF385C6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18" y="273885"/>
            <a:ext cx="2586265" cy="65538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B172E2-3727-B248-A5C8-568D6F4B193D}"/>
              </a:ext>
            </a:extLst>
          </p:cNvPr>
          <p:cNvSpPr/>
          <p:nvPr/>
        </p:nvSpPr>
        <p:spPr>
          <a:xfrm>
            <a:off x="625019" y="1114492"/>
            <a:ext cx="9916890" cy="4924536"/>
          </a:xfrm>
          <a:prstGeom prst="rect">
            <a:avLst/>
          </a:prstGeom>
          <a:noFill/>
          <a:ln w="19050">
            <a:solidFill>
              <a:srgbClr val="C7A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62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98F6326-E2BA-9646-AD47-CFB4737A2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597" y="6239275"/>
            <a:ext cx="1734111" cy="4239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B90C74-D4F4-2947-A857-2ECFF358CEDE}"/>
              </a:ext>
            </a:extLst>
          </p:cNvPr>
          <p:cNvSpPr txBox="1"/>
          <p:nvPr/>
        </p:nvSpPr>
        <p:spPr>
          <a:xfrm>
            <a:off x="4605094" y="527284"/>
            <a:ext cx="593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LUNCH MENU: W/C 8</a:t>
            </a:r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May 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599AA72-EF1C-1046-83BF-FEBFF4858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091556"/>
              </p:ext>
            </p:extLst>
          </p:nvPr>
        </p:nvGraphicFramePr>
        <p:xfrm>
          <a:off x="647257" y="1111153"/>
          <a:ext cx="9888220" cy="49387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9160">
                  <a:extLst>
                    <a:ext uri="{9D8B030D-6E8A-4147-A177-3AD203B41FA5}">
                      <a16:colId xmlns:a16="http://schemas.microsoft.com/office/drawing/2014/main" val="717078452"/>
                    </a:ext>
                  </a:extLst>
                </a:gridCol>
                <a:gridCol w="1604155">
                  <a:extLst>
                    <a:ext uri="{9D8B030D-6E8A-4147-A177-3AD203B41FA5}">
                      <a16:colId xmlns:a16="http://schemas.microsoft.com/office/drawing/2014/main" val="96244333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3938059586"/>
                    </a:ext>
                  </a:extLst>
                </a:gridCol>
                <a:gridCol w="1689621">
                  <a:extLst>
                    <a:ext uri="{9D8B030D-6E8A-4147-A177-3AD203B41FA5}">
                      <a16:colId xmlns:a16="http://schemas.microsoft.com/office/drawing/2014/main" val="2638015320"/>
                    </a:ext>
                  </a:extLst>
                </a:gridCol>
                <a:gridCol w="1677144">
                  <a:extLst>
                    <a:ext uri="{9D8B030D-6E8A-4147-A177-3AD203B41FA5}">
                      <a16:colId xmlns:a16="http://schemas.microsoft.com/office/drawing/2014/main" val="2145883539"/>
                    </a:ext>
                  </a:extLst>
                </a:gridCol>
                <a:gridCol w="1691762">
                  <a:extLst>
                    <a:ext uri="{9D8B030D-6E8A-4147-A177-3AD203B41FA5}">
                      <a16:colId xmlns:a16="http://schemas.microsoft.com/office/drawing/2014/main" val="1848001509"/>
                    </a:ext>
                  </a:extLst>
                </a:gridCol>
                <a:gridCol w="1589538">
                  <a:extLst>
                    <a:ext uri="{9D8B030D-6E8A-4147-A177-3AD203B41FA5}">
                      <a16:colId xmlns:a16="http://schemas.microsoft.com/office/drawing/2014/main" val="1982145179"/>
                    </a:ext>
                  </a:extLst>
                </a:gridCol>
              </a:tblGrid>
              <a:tr h="436153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42052"/>
                  </a:ext>
                </a:extLst>
              </a:tr>
              <a:tr h="364863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SOUP OF THE DAY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7F663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All our soups are homemade served with Hand made bread (Gluten Free available upon request)</a:t>
                      </a:r>
                      <a:endParaRPr lang="en-GB" sz="1200" dirty="0">
                        <a:solidFill>
                          <a:srgbClr val="7F6632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802945"/>
                  </a:ext>
                </a:extLst>
              </a:tr>
              <a:tr h="716330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Bank holiday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Chicken Pie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Chinese Beef with Boa Buns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Roast Gammon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Fish Fingers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547348"/>
                  </a:ext>
                </a:extLst>
              </a:tr>
              <a:tr h="714483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 VEGETARIAN and VEGAN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Bank holiday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Tomato Lentil and grated Halloumi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Quiche of the day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Quorn Sausage Toad in the Hole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Tomato and Basil Tart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51497"/>
                  </a:ext>
                </a:extLst>
              </a:tr>
              <a:tr h="671559">
                <a:tc>
                  <a:txBody>
                    <a:bodyPr/>
                    <a:lstStyle/>
                    <a:p>
                      <a:pPr marL="0" marR="0" lvl="0" indent="0" algn="l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 NURSERY VEGETARIAN </a:t>
                      </a:r>
                    </a:p>
                    <a:p>
                      <a:pPr algn="l"/>
                      <a:endParaRPr lang="en-US" sz="1300" b="1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  Bank holiday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Quorn and Vegetable  Pie 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  Quorn Sausage 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     Vegetable Roast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   Vegan Fish Fingers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021750"/>
                  </a:ext>
                </a:extLst>
              </a:tr>
              <a:tr h="607525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ON THE SIDE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Bank holiday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Mash potato and green beans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Rice and cabbage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Roasted new potatoes and greens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Low sugar beans and chips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645285"/>
                  </a:ext>
                </a:extLst>
              </a:tr>
              <a:tr h="692539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SOMETHING SWEET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241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Bank holiday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Carrot cake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Ice cream with toppings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Cookies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Wellington fudge cake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248805"/>
                  </a:ext>
                </a:extLst>
              </a:tr>
              <a:tr h="721084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DESSERT POTS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0241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Bank holiday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722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F7C2428-0E6D-864D-BA92-10FF385C6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18" y="273885"/>
            <a:ext cx="2586265" cy="65538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B172E2-3727-B248-A5C8-568D6F4B193D}"/>
              </a:ext>
            </a:extLst>
          </p:cNvPr>
          <p:cNvSpPr/>
          <p:nvPr/>
        </p:nvSpPr>
        <p:spPr>
          <a:xfrm>
            <a:off x="625019" y="1114492"/>
            <a:ext cx="9868809" cy="4924536"/>
          </a:xfrm>
          <a:prstGeom prst="rect">
            <a:avLst/>
          </a:prstGeom>
          <a:noFill/>
          <a:ln w="19050">
            <a:solidFill>
              <a:srgbClr val="C7A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45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98F6326-E2BA-9646-AD47-CFB4737A2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597" y="6239275"/>
            <a:ext cx="1734111" cy="4239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B90C74-D4F4-2947-A857-2ECFF358CEDE}"/>
              </a:ext>
            </a:extLst>
          </p:cNvPr>
          <p:cNvSpPr txBox="1"/>
          <p:nvPr/>
        </p:nvSpPr>
        <p:spPr>
          <a:xfrm>
            <a:off x="4605094" y="527284"/>
            <a:ext cx="593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LUNCH MENU: W/C 15</a:t>
            </a:r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May 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599AA72-EF1C-1046-83BF-FEBFF4858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336849"/>
              </p:ext>
            </p:extLst>
          </p:nvPr>
        </p:nvGraphicFramePr>
        <p:xfrm>
          <a:off x="624469" y="1114493"/>
          <a:ext cx="9883775" cy="492453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2223">
                  <a:extLst>
                    <a:ext uri="{9D8B030D-6E8A-4147-A177-3AD203B41FA5}">
                      <a16:colId xmlns:a16="http://schemas.microsoft.com/office/drawing/2014/main" val="717078452"/>
                    </a:ext>
                  </a:extLst>
                </a:gridCol>
                <a:gridCol w="1619017">
                  <a:extLst>
                    <a:ext uri="{9D8B030D-6E8A-4147-A177-3AD203B41FA5}">
                      <a16:colId xmlns:a16="http://schemas.microsoft.com/office/drawing/2014/main" val="96244333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326724282"/>
                    </a:ext>
                  </a:extLst>
                </a:gridCol>
                <a:gridCol w="1575764">
                  <a:extLst>
                    <a:ext uri="{9D8B030D-6E8A-4147-A177-3AD203B41FA5}">
                      <a16:colId xmlns:a16="http://schemas.microsoft.com/office/drawing/2014/main" val="2638015320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818957338"/>
                    </a:ext>
                  </a:extLst>
                </a:gridCol>
                <a:gridCol w="1540197">
                  <a:extLst>
                    <a:ext uri="{9D8B030D-6E8A-4147-A177-3AD203B41FA5}">
                      <a16:colId xmlns:a16="http://schemas.microsoft.com/office/drawing/2014/main" val="2145883539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776450922"/>
                    </a:ext>
                  </a:extLst>
                </a:gridCol>
                <a:gridCol w="1566470">
                  <a:extLst>
                    <a:ext uri="{9D8B030D-6E8A-4147-A177-3AD203B41FA5}">
                      <a16:colId xmlns:a16="http://schemas.microsoft.com/office/drawing/2014/main" val="1848001509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801890653"/>
                    </a:ext>
                  </a:extLst>
                </a:gridCol>
                <a:gridCol w="1592744">
                  <a:extLst>
                    <a:ext uri="{9D8B030D-6E8A-4147-A177-3AD203B41FA5}">
                      <a16:colId xmlns:a16="http://schemas.microsoft.com/office/drawing/2014/main" val="1982145179"/>
                    </a:ext>
                  </a:extLst>
                </a:gridCol>
              </a:tblGrid>
              <a:tr h="461818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42052"/>
                  </a:ext>
                </a:extLst>
              </a:tr>
              <a:tr h="353456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SOUP OF THE DAY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7F663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All our soups are homemade served with Hand made bread (Gluten Free available upon request)</a:t>
                      </a:r>
                      <a:endParaRPr lang="en-GB" sz="1200" dirty="0">
                        <a:solidFill>
                          <a:srgbClr val="7F6632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802945"/>
                  </a:ext>
                </a:extLst>
              </a:tr>
              <a:tr h="674049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Hand made French stick Pizza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Classic Beef Lasagne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Pork Meatballs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Sweet and Sour Chicken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Breaded Fish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547348"/>
                  </a:ext>
                </a:extLst>
              </a:tr>
              <a:tr h="691234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 VEGETARIAN and VEGAN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Mixed Vegetable pizza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Cauliflower and Broccoli Cannelloni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Tomato and Aubergine Bake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Quorn Fajita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Mac and Cheese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51497"/>
                  </a:ext>
                </a:extLst>
              </a:tr>
              <a:tr h="603897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NURSERY VEGETARIAN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Pizza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Vegetable Lasagne 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Quorn Meatballs 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Quorn Stir-Fry 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Mac and Cheese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021750"/>
                  </a:ext>
                </a:extLst>
              </a:tr>
              <a:tr h="643274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ON THE SIDE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Potato wedges and beans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Bread rolls and carrots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i="0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Pasta, peas with gravy or tomato sauce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i="0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Rice and cabbage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Chips and peas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645285"/>
                  </a:ext>
                </a:extLst>
              </a:tr>
              <a:tr h="733291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SOMETHING SWEET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241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Trifle pots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Jam sponge and custard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Chocolate brownie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Cookies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Rice crispy bar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248805"/>
                  </a:ext>
                </a:extLst>
              </a:tr>
              <a:tr h="763516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DESSERT POTS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0241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722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F7C2428-0E6D-864D-BA92-10FF385C6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18" y="273885"/>
            <a:ext cx="2586265" cy="65538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B172E2-3727-B248-A5C8-568D6F4B193D}"/>
              </a:ext>
            </a:extLst>
          </p:cNvPr>
          <p:cNvSpPr/>
          <p:nvPr/>
        </p:nvSpPr>
        <p:spPr>
          <a:xfrm>
            <a:off x="625019" y="1114492"/>
            <a:ext cx="9868809" cy="4924536"/>
          </a:xfrm>
          <a:prstGeom prst="rect">
            <a:avLst/>
          </a:prstGeom>
          <a:noFill/>
          <a:ln w="19050">
            <a:solidFill>
              <a:srgbClr val="C7A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0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98F6326-E2BA-9646-AD47-CFB4737A2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597" y="6239275"/>
            <a:ext cx="1734111" cy="4239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B90C74-D4F4-2947-A857-2ECFF358CEDE}"/>
              </a:ext>
            </a:extLst>
          </p:cNvPr>
          <p:cNvSpPr txBox="1"/>
          <p:nvPr/>
        </p:nvSpPr>
        <p:spPr>
          <a:xfrm>
            <a:off x="4605094" y="527284"/>
            <a:ext cx="593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LUNCH MENU: W/C22nd May 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599AA72-EF1C-1046-83BF-FEBFF4858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224254"/>
              </p:ext>
            </p:extLst>
          </p:nvPr>
        </p:nvGraphicFramePr>
        <p:xfrm>
          <a:off x="624468" y="1114492"/>
          <a:ext cx="9882222" cy="492453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8183">
                  <a:extLst>
                    <a:ext uri="{9D8B030D-6E8A-4147-A177-3AD203B41FA5}">
                      <a16:colId xmlns:a16="http://schemas.microsoft.com/office/drawing/2014/main" val="717078452"/>
                    </a:ext>
                  </a:extLst>
                </a:gridCol>
                <a:gridCol w="1719964">
                  <a:extLst>
                    <a:ext uri="{9D8B030D-6E8A-4147-A177-3AD203B41FA5}">
                      <a16:colId xmlns:a16="http://schemas.microsoft.com/office/drawing/2014/main" val="96244333"/>
                    </a:ext>
                  </a:extLst>
                </a:gridCol>
                <a:gridCol w="1688670">
                  <a:extLst>
                    <a:ext uri="{9D8B030D-6E8A-4147-A177-3AD203B41FA5}">
                      <a16:colId xmlns:a16="http://schemas.microsoft.com/office/drawing/2014/main" val="2638015320"/>
                    </a:ext>
                  </a:extLst>
                </a:gridCol>
                <a:gridCol w="1559300">
                  <a:extLst>
                    <a:ext uri="{9D8B030D-6E8A-4147-A177-3AD203B41FA5}">
                      <a16:colId xmlns:a16="http://schemas.microsoft.com/office/drawing/2014/main" val="2145883539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925489778"/>
                    </a:ext>
                  </a:extLst>
                </a:gridCol>
                <a:gridCol w="1573909">
                  <a:extLst>
                    <a:ext uri="{9D8B030D-6E8A-4147-A177-3AD203B41FA5}">
                      <a16:colId xmlns:a16="http://schemas.microsoft.com/office/drawing/2014/main" val="1848001509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802003687"/>
                    </a:ext>
                  </a:extLst>
                </a:gridCol>
                <a:gridCol w="1588516">
                  <a:extLst>
                    <a:ext uri="{9D8B030D-6E8A-4147-A177-3AD203B41FA5}">
                      <a16:colId xmlns:a16="http://schemas.microsoft.com/office/drawing/2014/main" val="1982145179"/>
                    </a:ext>
                  </a:extLst>
                </a:gridCol>
              </a:tblGrid>
              <a:tr h="457328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42052"/>
                  </a:ext>
                </a:extLst>
              </a:tr>
              <a:tr h="350020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SOUP OF THE DAY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7F663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All our soups are homemade served with Hand made bread (Gluten Free available upon request)</a:t>
                      </a:r>
                      <a:endParaRPr lang="en-GB" sz="1200" dirty="0">
                        <a:solidFill>
                          <a:srgbClr val="7F6632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802945"/>
                  </a:ext>
                </a:extLst>
              </a:tr>
              <a:tr h="667496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Vegetable Chilli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Roast Gammon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Chicken Pasta Bake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Beef Burgers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INSET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547348"/>
                  </a:ext>
                </a:extLst>
              </a:tr>
              <a:tr h="684514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 VEGETARIAN and VEGAN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Lentil and Feta Stew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Falafel Burgers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Vegetable Curry and Rice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Stuffed Mushrooms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INSET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51497"/>
                  </a:ext>
                </a:extLst>
              </a:tr>
              <a:tr h="645904">
                <a:tc>
                  <a:txBody>
                    <a:bodyPr/>
                    <a:lstStyle/>
                    <a:p>
                      <a:pPr marL="0" marR="0" lvl="0" indent="0" algn="l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C7A765"/>
                          </a:solidFill>
                          <a:latin typeface="+mn-lt"/>
                        </a:rPr>
                        <a:t>NURSERY VEGETARIAN </a:t>
                      </a:r>
                    </a:p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Vegetable Chili and Rice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Vegetable Sausage Roast </a:t>
                      </a:r>
                      <a:endParaRPr lang="en-US" dirty="0"/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Tomato Pasta Bake </a:t>
                      </a:r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Jacket and Beans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INSET DAY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021750"/>
                  </a:ext>
                </a:extLst>
              </a:tr>
              <a:tr h="637020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ON THE SIDE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Rice and sweetcorn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Fondant potatoes and mixed vegetables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Peas and sweetcorn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Peas and new potatoes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INSET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645285"/>
                  </a:ext>
                </a:extLst>
              </a:tr>
              <a:tr h="726161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SOMETHING SWEET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241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Fruit cocktail, jelly and yogurt pots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Flap jack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Rice pudding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Banana bread and butter pudding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INSET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248805"/>
                  </a:ext>
                </a:extLst>
              </a:tr>
              <a:tr h="756092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DESSERT POTS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0241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fresh fruit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Microsoft Sans Serif" panose="020B0604020202020204" pitchFamily="34" charset="0"/>
                          <a:ea typeface="Times New Roman" panose="02020603050405020304" pitchFamily="18" charset="0"/>
                        </a:rPr>
                        <a:t>INSET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722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F7C2428-0E6D-864D-BA92-10FF385C6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18" y="273885"/>
            <a:ext cx="2586265" cy="65538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B172E2-3727-B248-A5C8-568D6F4B193D}"/>
              </a:ext>
            </a:extLst>
          </p:cNvPr>
          <p:cNvSpPr/>
          <p:nvPr/>
        </p:nvSpPr>
        <p:spPr>
          <a:xfrm>
            <a:off x="625019" y="1114492"/>
            <a:ext cx="9868809" cy="4924536"/>
          </a:xfrm>
          <a:prstGeom prst="rect">
            <a:avLst/>
          </a:prstGeom>
          <a:noFill/>
          <a:ln w="19050">
            <a:solidFill>
              <a:srgbClr val="C7A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52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84424</TotalTime>
  <Words>939</Words>
  <Application>Microsoft Office PowerPoint</Application>
  <PresentationFormat>Custom</PresentationFormat>
  <Paragraphs>274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Microsoft Sans Serif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Jayne Bowles</dc:creator>
  <cp:lastModifiedBy>Hannah Mansi</cp:lastModifiedBy>
  <cp:revision>241</cp:revision>
  <cp:lastPrinted>2023-03-28T13:45:10Z</cp:lastPrinted>
  <dcterms:created xsi:type="dcterms:W3CDTF">2018-09-02T19:30:38Z</dcterms:created>
  <dcterms:modified xsi:type="dcterms:W3CDTF">2023-04-19T13:50:19Z</dcterms:modified>
</cp:coreProperties>
</file>